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62"/>
  </p:notesMasterIdLst>
  <p:sldIdLst>
    <p:sldId id="256" r:id="rId2"/>
    <p:sldId id="257" r:id="rId3"/>
    <p:sldId id="269" r:id="rId4"/>
    <p:sldId id="263" r:id="rId5"/>
    <p:sldId id="260" r:id="rId6"/>
    <p:sldId id="297" r:id="rId7"/>
    <p:sldId id="302" r:id="rId8"/>
    <p:sldId id="304" r:id="rId9"/>
    <p:sldId id="303" r:id="rId10"/>
    <p:sldId id="305" r:id="rId11"/>
    <p:sldId id="306" r:id="rId12"/>
    <p:sldId id="300" r:id="rId13"/>
    <p:sldId id="307" r:id="rId14"/>
    <p:sldId id="309" r:id="rId15"/>
    <p:sldId id="308" r:id="rId16"/>
    <p:sldId id="310" r:id="rId17"/>
    <p:sldId id="311" r:id="rId18"/>
    <p:sldId id="265" r:id="rId19"/>
    <p:sldId id="301" r:id="rId20"/>
    <p:sldId id="312" r:id="rId21"/>
    <p:sldId id="316" r:id="rId22"/>
    <p:sldId id="317" r:id="rId23"/>
    <p:sldId id="318" r:id="rId24"/>
    <p:sldId id="319" r:id="rId25"/>
    <p:sldId id="344" r:id="rId26"/>
    <p:sldId id="352" r:id="rId27"/>
    <p:sldId id="357" r:id="rId28"/>
    <p:sldId id="353" r:id="rId29"/>
    <p:sldId id="356" r:id="rId30"/>
    <p:sldId id="354" r:id="rId31"/>
    <p:sldId id="355" r:id="rId32"/>
    <p:sldId id="321" r:id="rId33"/>
    <p:sldId id="345" r:id="rId34"/>
    <p:sldId id="324" r:id="rId35"/>
    <p:sldId id="322" r:id="rId36"/>
    <p:sldId id="323" r:id="rId37"/>
    <p:sldId id="326" r:id="rId38"/>
    <p:sldId id="327" r:id="rId39"/>
    <p:sldId id="328" r:id="rId40"/>
    <p:sldId id="329" r:id="rId41"/>
    <p:sldId id="346" r:id="rId42"/>
    <p:sldId id="333" r:id="rId43"/>
    <p:sldId id="350" r:id="rId44"/>
    <p:sldId id="334" r:id="rId45"/>
    <p:sldId id="335" r:id="rId46"/>
    <p:sldId id="348" r:id="rId47"/>
    <p:sldId id="349" r:id="rId48"/>
    <p:sldId id="347" r:id="rId49"/>
    <p:sldId id="313" r:id="rId50"/>
    <p:sldId id="351" r:id="rId51"/>
    <p:sldId id="299" r:id="rId52"/>
    <p:sldId id="338" r:id="rId53"/>
    <p:sldId id="340" r:id="rId54"/>
    <p:sldId id="341" r:id="rId55"/>
    <p:sldId id="339" r:id="rId56"/>
    <p:sldId id="298" r:id="rId57"/>
    <p:sldId id="342" r:id="rId58"/>
    <p:sldId id="336" r:id="rId59"/>
    <p:sldId id="337" r:id="rId60"/>
    <p:sldId id="278" r:id="rId61"/>
  </p:sldIdLst>
  <p:sldSz cx="9144000" cy="5143500" type="screen16x9"/>
  <p:notesSz cx="6858000" cy="9144000"/>
  <p:embeddedFontLst>
    <p:embeddedFont>
      <p:font typeface="Advent Pro Medium" panose="020B0604020202020204" charset="0"/>
      <p:regular r:id="rId63"/>
      <p:bold r:id="rId64"/>
    </p:embeddedFont>
    <p:embeddedFont>
      <p:font typeface="Fira Sans Condensed Medium" panose="020B0603050000020004" pitchFamily="34" charset="0"/>
      <p:regular r:id="rId65"/>
      <p:bold r:id="rId66"/>
      <p:italic r:id="rId67"/>
      <p:boldItalic r:id="rId68"/>
    </p:embeddedFont>
    <p:embeddedFont>
      <p:font typeface="Fira Sans Extra Condensed Medium" panose="020B0604020202020204" charset="0"/>
      <p:regular r:id="rId69"/>
      <p:bold r:id="rId70"/>
      <p:italic r:id="rId71"/>
      <p:boldItalic r:id="rId72"/>
    </p:embeddedFont>
    <p:embeddedFont>
      <p:font typeface="Livvic Light" pitchFamily="2" charset="0"/>
      <p:regular r:id="rId73"/>
      <p:italic r:id="rId74"/>
    </p:embeddedFont>
    <p:embeddedFont>
      <p:font typeface="Maven Pro" panose="020B0604020202020204" charset="0"/>
      <p:regular r:id="rId75"/>
      <p:bold r:id="rId76"/>
    </p:embeddedFont>
    <p:embeddedFont>
      <p:font typeface="Nunito Light" pitchFamily="2" charset="0"/>
      <p:regular r:id="rId77"/>
      <p:italic r:id="rId78"/>
    </p:embeddedFont>
    <p:embeddedFont>
      <p:font typeface="Share Tech" panose="020B0604020202020204" charset="0"/>
      <p:regular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975008B-A375-45A3-9C25-1217A862E79D}">
  <a:tblStyle styleId="{1975008B-A375-45A3-9C25-1217A862E7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7AC3CCA-C797-4891-BE02-D94E43425B78}" styleName="סגנון ביניים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423" autoAdjust="0"/>
  </p:normalViewPr>
  <p:slideViewPr>
    <p:cSldViewPr snapToGrid="0">
      <p:cViewPr varScale="1">
        <p:scale>
          <a:sx n="106" d="100"/>
          <a:sy n="106" d="100"/>
        </p:scale>
        <p:origin x="7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1.fntdata"/><Relationship Id="rId68" Type="http://schemas.openxmlformats.org/officeDocument/2006/relationships/font" Target="fonts/font6.fntdata"/><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6c60e245bf_1_31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6c60e245bf_1_31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9673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6c60e245bf_1_31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6c60e245bf_1_31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595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9437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6c60e245bf_1_31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6c60e245bf_1_31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2710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6c60e245bf_1_31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6c60e245bf_1_31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3444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6c60e245bf_1_31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6c60e245bf_1_31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80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6c60e245bf_1_31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6c60e245bf_1_31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2503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70e1a7781e_1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70e1a7781e_1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5356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2950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6305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572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617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537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3362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872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5268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163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328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330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535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3801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3914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663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1705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38433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793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2551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13584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624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96779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02356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7720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3281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22059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89261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75325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6133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3401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59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921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69574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24839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29287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58860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8979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02408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18751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6842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7218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1835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6c52a2e8d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6c52a2e8d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6c60e245bf_1_31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6c60e245bf_1_31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774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6c60e245bf_1_31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6c60e245bf_1_31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134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70e1a7781e_1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70e1a7781e_1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172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7"/>
        <p:cNvGrpSpPr/>
        <p:nvPr/>
      </p:nvGrpSpPr>
      <p:grpSpPr>
        <a:xfrm>
          <a:off x="0" y="0"/>
          <a:ext cx="0" cy="0"/>
          <a:chOff x="0" y="0"/>
          <a:chExt cx="0" cy="0"/>
        </a:xfrm>
      </p:grpSpPr>
      <p:sp>
        <p:nvSpPr>
          <p:cNvPr id="218" name="Google Shape;218;p12"/>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73"/>
        <p:cNvGrpSpPr/>
        <p:nvPr/>
      </p:nvGrpSpPr>
      <p:grpSpPr>
        <a:xfrm>
          <a:off x="0" y="0"/>
          <a:ext cx="0" cy="0"/>
          <a:chOff x="0" y="0"/>
          <a:chExt cx="0" cy="0"/>
        </a:xfrm>
      </p:grpSpPr>
      <p:sp>
        <p:nvSpPr>
          <p:cNvPr id="374" name="Google Shape;374;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5" name="Google Shape;375;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6" name="Google Shape;376;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8" r:id="rId6"/>
    <p:sldLayoutId id="2147483665" r:id="rId7"/>
    <p:sldLayoutId id="2147483666"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hyperlink" Target="https://github.com/EdenBenMeshi/PredictHitGame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www.vgchartz.com/"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Presented by:</a:t>
            </a:r>
          </a:p>
          <a:p>
            <a:pPr marL="0" lvl="0" indent="0" algn="ctr" rtl="0">
              <a:spcBef>
                <a:spcPts val="0"/>
              </a:spcBef>
              <a:spcAft>
                <a:spcPts val="0"/>
              </a:spcAft>
              <a:buNone/>
            </a:pPr>
            <a:r>
              <a:rPr lang="en" dirty="0"/>
              <a:t>Eden Ben Meshi</a:t>
            </a:r>
          </a:p>
          <a:p>
            <a:pPr marL="0" lvl="0" indent="0" algn="ctr" rtl="0">
              <a:spcBef>
                <a:spcPts val="0"/>
              </a:spcBef>
              <a:spcAft>
                <a:spcPts val="0"/>
              </a:spcAft>
              <a:buNone/>
            </a:pPr>
            <a:r>
              <a:rPr lang="en" dirty="0"/>
              <a:t>Nittai Ben Shimol</a:t>
            </a:r>
            <a:endParaRPr dirty="0"/>
          </a:p>
        </p:txBody>
      </p:sp>
      <p:sp>
        <p:nvSpPr>
          <p:cNvPr id="435" name="Google Shape;435;p25"/>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a:t>
            </a:r>
            <a:r>
              <a:rPr lang="en" dirty="0">
                <a:solidFill>
                  <a:schemeClr val="accent2"/>
                </a:solidFill>
              </a:rPr>
              <a:t>SCIENCE</a:t>
            </a:r>
            <a:br>
              <a:rPr lang="en" dirty="0">
                <a:solidFill>
                  <a:schemeClr val="accent2"/>
                </a:solidFill>
              </a:rPr>
            </a:br>
            <a:r>
              <a:rPr lang="en" dirty="0"/>
              <a:t>Video Games</a:t>
            </a: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1000"/>
                                        <p:tgtEl>
                                          <p:spTgt spid="435"/>
                                        </p:tgtEl>
                                      </p:cBhvr>
                                    </p:animEffect>
                                    <p:anim calcmode="lin" valueType="num">
                                      <p:cBhvr>
                                        <p:cTn id="8" dur="1000" fill="hold"/>
                                        <p:tgtEl>
                                          <p:spTgt spid="435"/>
                                        </p:tgtEl>
                                        <p:attrNameLst>
                                          <p:attrName>ppt_x</p:attrName>
                                        </p:attrNameLst>
                                      </p:cBhvr>
                                      <p:tavLst>
                                        <p:tav tm="0">
                                          <p:val>
                                            <p:strVal val="#ppt_x"/>
                                          </p:val>
                                        </p:tav>
                                        <p:tav tm="100000">
                                          <p:val>
                                            <p:strVal val="#ppt_x"/>
                                          </p:val>
                                        </p:tav>
                                      </p:tavLst>
                                    </p:anim>
                                    <p:anim calcmode="lin" valueType="num">
                                      <p:cBhvr>
                                        <p:cTn id="9" dur="1000" fill="hold"/>
                                        <p:tgtEl>
                                          <p:spTgt spid="4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34">
                                            <p:txEl>
                                              <p:pRg st="0" end="0"/>
                                            </p:txEl>
                                          </p:spTgt>
                                        </p:tgtEl>
                                        <p:attrNameLst>
                                          <p:attrName>style.visibility</p:attrName>
                                        </p:attrNameLst>
                                      </p:cBhvr>
                                      <p:to>
                                        <p:strVal val="visible"/>
                                      </p:to>
                                    </p:set>
                                    <p:animEffect transition="in" filter="fade">
                                      <p:cBhvr>
                                        <p:cTn id="12" dur="1000"/>
                                        <p:tgtEl>
                                          <p:spTgt spid="434">
                                            <p:txEl>
                                              <p:pRg st="0" end="0"/>
                                            </p:txEl>
                                          </p:spTgt>
                                        </p:tgtEl>
                                      </p:cBhvr>
                                    </p:animEffect>
                                    <p:anim calcmode="lin" valueType="num">
                                      <p:cBhvr>
                                        <p:cTn id="13" dur="1000" fill="hold"/>
                                        <p:tgtEl>
                                          <p:spTgt spid="43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34">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34">
                                            <p:txEl>
                                              <p:pRg st="1" end="1"/>
                                            </p:txEl>
                                          </p:spTgt>
                                        </p:tgtEl>
                                        <p:attrNameLst>
                                          <p:attrName>style.visibility</p:attrName>
                                        </p:attrNameLst>
                                      </p:cBhvr>
                                      <p:to>
                                        <p:strVal val="visible"/>
                                      </p:to>
                                    </p:set>
                                    <p:animEffect transition="in" filter="fade">
                                      <p:cBhvr>
                                        <p:cTn id="17" dur="1000"/>
                                        <p:tgtEl>
                                          <p:spTgt spid="434">
                                            <p:txEl>
                                              <p:pRg st="1" end="1"/>
                                            </p:txEl>
                                          </p:spTgt>
                                        </p:tgtEl>
                                      </p:cBhvr>
                                    </p:animEffect>
                                    <p:anim calcmode="lin" valueType="num">
                                      <p:cBhvr>
                                        <p:cTn id="18" dur="1000" fill="hold"/>
                                        <p:tgtEl>
                                          <p:spTgt spid="434">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434">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34">
                                            <p:txEl>
                                              <p:pRg st="2" end="2"/>
                                            </p:txEl>
                                          </p:spTgt>
                                        </p:tgtEl>
                                        <p:attrNameLst>
                                          <p:attrName>style.visibility</p:attrName>
                                        </p:attrNameLst>
                                      </p:cBhvr>
                                      <p:to>
                                        <p:strVal val="visible"/>
                                      </p:to>
                                    </p:set>
                                    <p:animEffect transition="in" filter="fade">
                                      <p:cBhvr>
                                        <p:cTn id="22" dur="1000"/>
                                        <p:tgtEl>
                                          <p:spTgt spid="434">
                                            <p:txEl>
                                              <p:pRg st="2" end="2"/>
                                            </p:txEl>
                                          </p:spTgt>
                                        </p:tgtEl>
                                      </p:cBhvr>
                                    </p:animEffect>
                                    <p:anim calcmode="lin" valueType="num">
                                      <p:cBhvr>
                                        <p:cTn id="23" dur="1000" fill="hold"/>
                                        <p:tgtEl>
                                          <p:spTgt spid="434">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43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 grpId="0" build="p"/>
      <p:bldP spid="4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7" name="Google Shape;1587;p49"/>
          <p:cNvSpPr txBox="1">
            <a:spLocks noGrp="1"/>
          </p:cNvSpPr>
          <p:nvPr>
            <p:ph type="ctrTitle"/>
          </p:nvPr>
        </p:nvSpPr>
        <p:spPr>
          <a:xfrm>
            <a:off x="618824" y="411675"/>
            <a:ext cx="8153701" cy="577800"/>
          </a:xfrm>
          <a:prstGeom prst="rect">
            <a:avLst/>
          </a:prstGeom>
        </p:spPr>
        <p:txBody>
          <a:bodyPr spcFirstLastPara="1" wrap="square" lIns="91425" tIns="91425" rIns="91425" bIns="91425" anchor="b" anchorCtr="0">
            <a:noAutofit/>
          </a:bodyPr>
          <a:lstStyle/>
          <a:p>
            <a:pPr marL="25400" lvl="0" algn="l" rtl="0">
              <a:spcBef>
                <a:spcPts val="300"/>
              </a:spcBef>
              <a:spcAft>
                <a:spcPts val="0"/>
              </a:spcAft>
              <a:buClr>
                <a:schemeClr val="accent2"/>
              </a:buClr>
              <a:buSzPts val="1400"/>
            </a:pPr>
            <a:r>
              <a:rPr lang="en-US" sz="3200" b="1" dirty="0">
                <a:effectLst/>
              </a:rPr>
              <a:t>The results</a:t>
            </a:r>
          </a:p>
        </p:txBody>
      </p:sp>
      <p:pic>
        <p:nvPicPr>
          <p:cNvPr id="8" name="תמונה 7">
            <a:extLst>
              <a:ext uri="{FF2B5EF4-FFF2-40B4-BE49-F238E27FC236}">
                <a16:creationId xmlns:a16="http://schemas.microsoft.com/office/drawing/2014/main" id="{6BFC64BC-0349-6AED-B230-1C030972ED90}"/>
              </a:ext>
            </a:extLst>
          </p:cNvPr>
          <p:cNvPicPr>
            <a:picLocks noChangeAspect="1"/>
          </p:cNvPicPr>
          <p:nvPr/>
        </p:nvPicPr>
        <p:blipFill rotWithShape="1">
          <a:blip r:embed="rId3"/>
          <a:srcRect r="441"/>
          <a:stretch/>
        </p:blipFill>
        <p:spPr>
          <a:xfrm>
            <a:off x="618824" y="1554034"/>
            <a:ext cx="8065294" cy="2762583"/>
          </a:xfrm>
          <a:prstGeom prst="rect">
            <a:avLst/>
          </a:prstGeom>
        </p:spPr>
      </p:pic>
      <p:sp>
        <p:nvSpPr>
          <p:cNvPr id="11" name="Google Shape;1586;p49">
            <a:extLst>
              <a:ext uri="{FF2B5EF4-FFF2-40B4-BE49-F238E27FC236}">
                <a16:creationId xmlns:a16="http://schemas.microsoft.com/office/drawing/2014/main" id="{F809E43C-3BC3-D749-0035-EFD1329B5B51}"/>
              </a:ext>
            </a:extLst>
          </p:cNvPr>
          <p:cNvSpPr txBox="1">
            <a:spLocks noGrp="1"/>
          </p:cNvSpPr>
          <p:nvPr>
            <p:ph type="body" idx="1"/>
          </p:nvPr>
        </p:nvSpPr>
        <p:spPr>
          <a:xfrm>
            <a:off x="1047410" y="985969"/>
            <a:ext cx="4510427" cy="3786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800" dirty="0">
                <a:latin typeface="Share Tech"/>
              </a:rPr>
              <a:t>This is how the information looks on the site</a:t>
            </a:r>
            <a:endParaRPr lang="en-US" sz="1600" b="1" dirty="0"/>
          </a:p>
          <a:p>
            <a:pPr marL="241300" indent="-215900">
              <a:spcBef>
                <a:spcPts val="300"/>
              </a:spcBef>
              <a:buClr>
                <a:schemeClr val="accent2"/>
              </a:buClr>
              <a:buSzPts val="1400"/>
              <a:buFont typeface="Maven Pro"/>
              <a:buChar char="●"/>
            </a:pPr>
            <a:endParaRPr lang="en-US" sz="2400" b="1" dirty="0">
              <a:effectLst/>
            </a:endParaRPr>
          </a:p>
          <a:p>
            <a:pPr marL="241300" indent="-215900">
              <a:spcBef>
                <a:spcPts val="300"/>
              </a:spcBef>
              <a:buClr>
                <a:schemeClr val="accent2"/>
              </a:buClr>
              <a:buSzPts val="1400"/>
              <a:buFont typeface="Maven Pro"/>
              <a:buChar char="●"/>
            </a:pPr>
            <a:endParaRPr lang="en-US" sz="2000" b="1" dirty="0">
              <a:effectLst/>
            </a:endParaRPr>
          </a:p>
          <a:p>
            <a:pPr marL="241300" indent="-215900">
              <a:spcBef>
                <a:spcPts val="300"/>
              </a:spcBef>
              <a:buClr>
                <a:schemeClr val="accent2"/>
              </a:buClr>
              <a:buSzPts val="1400"/>
              <a:buFont typeface="Maven Pro"/>
              <a:buChar char="●"/>
            </a:pPr>
            <a:endParaRPr lang="en-US" sz="1800" b="1" dirty="0">
              <a:effectLst/>
            </a:endParaRPr>
          </a:p>
          <a:p>
            <a:pPr marL="241300" lvl="0" indent="-215900" algn="l" rtl="0">
              <a:spcBef>
                <a:spcPts val="300"/>
              </a:spcBef>
              <a:spcAft>
                <a:spcPts val="0"/>
              </a:spcAft>
              <a:buClr>
                <a:schemeClr val="accent2"/>
              </a:buClr>
              <a:buSzPts val="1400"/>
              <a:buFont typeface="Maven Pro"/>
              <a:buChar char="●"/>
            </a:pPr>
            <a:endParaRPr lang="en-US" sz="1600" b="1" dirty="0">
              <a:effectLst/>
            </a:endParaRPr>
          </a:p>
          <a:p>
            <a:pPr marL="241300" lvl="0" indent="-215900" algn="l" rtl="0">
              <a:spcBef>
                <a:spcPts val="300"/>
              </a:spcBef>
              <a:spcAft>
                <a:spcPts val="0"/>
              </a:spcAft>
              <a:buClr>
                <a:schemeClr val="accent2"/>
              </a:buClr>
              <a:buSzPts val="1400"/>
              <a:buFont typeface="Maven Pro"/>
              <a:buChar char="●"/>
            </a:pPr>
            <a:endParaRPr sz="1400" dirty="0"/>
          </a:p>
        </p:txBody>
      </p:sp>
    </p:spTree>
    <p:extLst>
      <p:ext uri="{BB962C8B-B14F-4D97-AF65-F5344CB8AC3E}">
        <p14:creationId xmlns:p14="http://schemas.microsoft.com/office/powerpoint/2010/main" val="2764111035"/>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7" name="Google Shape;1587;p49"/>
          <p:cNvSpPr txBox="1">
            <a:spLocks noGrp="1"/>
          </p:cNvSpPr>
          <p:nvPr>
            <p:ph type="ctrTitle"/>
          </p:nvPr>
        </p:nvSpPr>
        <p:spPr>
          <a:xfrm>
            <a:off x="618824" y="411675"/>
            <a:ext cx="8153701" cy="577800"/>
          </a:xfrm>
          <a:prstGeom prst="rect">
            <a:avLst/>
          </a:prstGeom>
        </p:spPr>
        <p:txBody>
          <a:bodyPr spcFirstLastPara="1" wrap="square" lIns="91425" tIns="91425" rIns="91425" bIns="91425" anchor="b" anchorCtr="0">
            <a:noAutofit/>
          </a:bodyPr>
          <a:lstStyle/>
          <a:p>
            <a:pPr marL="25400" lvl="0" algn="l" rtl="0">
              <a:spcBef>
                <a:spcPts val="300"/>
              </a:spcBef>
              <a:spcAft>
                <a:spcPts val="0"/>
              </a:spcAft>
              <a:buClr>
                <a:schemeClr val="accent2"/>
              </a:buClr>
              <a:buSzPts val="1400"/>
            </a:pPr>
            <a:r>
              <a:rPr lang="en-US" sz="3200" b="1" dirty="0">
                <a:effectLst/>
              </a:rPr>
              <a:t>The results</a:t>
            </a:r>
          </a:p>
        </p:txBody>
      </p:sp>
      <p:graphicFrame>
        <p:nvGraphicFramePr>
          <p:cNvPr id="4" name="טבלה 3">
            <a:extLst>
              <a:ext uri="{FF2B5EF4-FFF2-40B4-BE49-F238E27FC236}">
                <a16:creationId xmlns:a16="http://schemas.microsoft.com/office/drawing/2014/main" id="{DDCA23C4-D999-76A1-D228-F8CE284F550D}"/>
              </a:ext>
            </a:extLst>
          </p:cNvPr>
          <p:cNvGraphicFramePr>
            <a:graphicFrameLocks noGrp="1"/>
          </p:cNvGraphicFramePr>
          <p:nvPr>
            <p:extLst>
              <p:ext uri="{D42A27DB-BD31-4B8C-83A1-F6EECF244321}">
                <p14:modId xmlns:p14="http://schemas.microsoft.com/office/powerpoint/2010/main" val="3525917827"/>
              </p:ext>
            </p:extLst>
          </p:nvPr>
        </p:nvGraphicFramePr>
        <p:xfrm>
          <a:off x="370531" y="1777029"/>
          <a:ext cx="8521697" cy="2354721"/>
        </p:xfrm>
        <a:graphic>
          <a:graphicData uri="http://schemas.openxmlformats.org/drawingml/2006/table">
            <a:tbl>
              <a:tblPr>
                <a:tableStyleId>{D7AC3CCA-C797-4891-BE02-D94E43425B78}</a:tableStyleId>
              </a:tblPr>
              <a:tblGrid>
                <a:gridCol w="318653">
                  <a:extLst>
                    <a:ext uri="{9D8B030D-6E8A-4147-A177-3AD203B41FA5}">
                      <a16:colId xmlns:a16="http://schemas.microsoft.com/office/drawing/2014/main" val="411292460"/>
                    </a:ext>
                  </a:extLst>
                </a:gridCol>
                <a:gridCol w="482532">
                  <a:extLst>
                    <a:ext uri="{9D8B030D-6E8A-4147-A177-3AD203B41FA5}">
                      <a16:colId xmlns:a16="http://schemas.microsoft.com/office/drawing/2014/main" val="2114634947"/>
                    </a:ext>
                  </a:extLst>
                </a:gridCol>
                <a:gridCol w="482532">
                  <a:extLst>
                    <a:ext uri="{9D8B030D-6E8A-4147-A177-3AD203B41FA5}">
                      <a16:colId xmlns:a16="http://schemas.microsoft.com/office/drawing/2014/main" val="2694846988"/>
                    </a:ext>
                  </a:extLst>
                </a:gridCol>
                <a:gridCol w="482532">
                  <a:extLst>
                    <a:ext uri="{9D8B030D-6E8A-4147-A177-3AD203B41FA5}">
                      <a16:colId xmlns:a16="http://schemas.microsoft.com/office/drawing/2014/main" val="2425301490"/>
                    </a:ext>
                  </a:extLst>
                </a:gridCol>
                <a:gridCol w="482532">
                  <a:extLst>
                    <a:ext uri="{9D8B030D-6E8A-4147-A177-3AD203B41FA5}">
                      <a16:colId xmlns:a16="http://schemas.microsoft.com/office/drawing/2014/main" val="2898515072"/>
                    </a:ext>
                  </a:extLst>
                </a:gridCol>
                <a:gridCol w="482532">
                  <a:extLst>
                    <a:ext uri="{9D8B030D-6E8A-4147-A177-3AD203B41FA5}">
                      <a16:colId xmlns:a16="http://schemas.microsoft.com/office/drawing/2014/main" val="3386982433"/>
                    </a:ext>
                  </a:extLst>
                </a:gridCol>
                <a:gridCol w="482532">
                  <a:extLst>
                    <a:ext uri="{9D8B030D-6E8A-4147-A177-3AD203B41FA5}">
                      <a16:colId xmlns:a16="http://schemas.microsoft.com/office/drawing/2014/main" val="2473190031"/>
                    </a:ext>
                  </a:extLst>
                </a:gridCol>
                <a:gridCol w="482532">
                  <a:extLst>
                    <a:ext uri="{9D8B030D-6E8A-4147-A177-3AD203B41FA5}">
                      <a16:colId xmlns:a16="http://schemas.microsoft.com/office/drawing/2014/main" val="88725986"/>
                    </a:ext>
                  </a:extLst>
                </a:gridCol>
                <a:gridCol w="482532">
                  <a:extLst>
                    <a:ext uri="{9D8B030D-6E8A-4147-A177-3AD203B41FA5}">
                      <a16:colId xmlns:a16="http://schemas.microsoft.com/office/drawing/2014/main" val="1715198305"/>
                    </a:ext>
                  </a:extLst>
                </a:gridCol>
                <a:gridCol w="482532">
                  <a:extLst>
                    <a:ext uri="{9D8B030D-6E8A-4147-A177-3AD203B41FA5}">
                      <a16:colId xmlns:a16="http://schemas.microsoft.com/office/drawing/2014/main" val="391529951"/>
                    </a:ext>
                  </a:extLst>
                </a:gridCol>
                <a:gridCol w="482532">
                  <a:extLst>
                    <a:ext uri="{9D8B030D-6E8A-4147-A177-3AD203B41FA5}">
                      <a16:colId xmlns:a16="http://schemas.microsoft.com/office/drawing/2014/main" val="1455868959"/>
                    </a:ext>
                  </a:extLst>
                </a:gridCol>
                <a:gridCol w="482532">
                  <a:extLst>
                    <a:ext uri="{9D8B030D-6E8A-4147-A177-3AD203B41FA5}">
                      <a16:colId xmlns:a16="http://schemas.microsoft.com/office/drawing/2014/main" val="406346279"/>
                    </a:ext>
                  </a:extLst>
                </a:gridCol>
                <a:gridCol w="482532">
                  <a:extLst>
                    <a:ext uri="{9D8B030D-6E8A-4147-A177-3AD203B41FA5}">
                      <a16:colId xmlns:a16="http://schemas.microsoft.com/office/drawing/2014/main" val="888579668"/>
                    </a:ext>
                  </a:extLst>
                </a:gridCol>
                <a:gridCol w="482532">
                  <a:extLst>
                    <a:ext uri="{9D8B030D-6E8A-4147-A177-3AD203B41FA5}">
                      <a16:colId xmlns:a16="http://schemas.microsoft.com/office/drawing/2014/main" val="2485055475"/>
                    </a:ext>
                  </a:extLst>
                </a:gridCol>
                <a:gridCol w="482532">
                  <a:extLst>
                    <a:ext uri="{9D8B030D-6E8A-4147-A177-3AD203B41FA5}">
                      <a16:colId xmlns:a16="http://schemas.microsoft.com/office/drawing/2014/main" val="386941420"/>
                    </a:ext>
                  </a:extLst>
                </a:gridCol>
                <a:gridCol w="482532">
                  <a:extLst>
                    <a:ext uri="{9D8B030D-6E8A-4147-A177-3AD203B41FA5}">
                      <a16:colId xmlns:a16="http://schemas.microsoft.com/office/drawing/2014/main" val="3108708841"/>
                    </a:ext>
                  </a:extLst>
                </a:gridCol>
                <a:gridCol w="482532">
                  <a:extLst>
                    <a:ext uri="{9D8B030D-6E8A-4147-A177-3AD203B41FA5}">
                      <a16:colId xmlns:a16="http://schemas.microsoft.com/office/drawing/2014/main" val="1539132692"/>
                    </a:ext>
                  </a:extLst>
                </a:gridCol>
                <a:gridCol w="482532">
                  <a:extLst>
                    <a:ext uri="{9D8B030D-6E8A-4147-A177-3AD203B41FA5}">
                      <a16:colId xmlns:a16="http://schemas.microsoft.com/office/drawing/2014/main" val="2142174721"/>
                    </a:ext>
                  </a:extLst>
                </a:gridCol>
              </a:tblGrid>
              <a:tr h="245818">
                <a:tc>
                  <a:txBody>
                    <a:bodyPr/>
                    <a:lstStyle/>
                    <a:p>
                      <a:pPr algn="l" fontAlgn="b"/>
                      <a:endParaRPr lang="he-IL" sz="800" b="0" i="0" u="none" strike="noStrike">
                        <a:solidFill>
                          <a:srgbClr val="000000"/>
                        </a:solidFill>
                        <a:effectLst/>
                        <a:latin typeface="Arial" panose="020B0604020202020204" pitchFamily="34" charset="0"/>
                      </a:endParaRPr>
                    </a:p>
                  </a:txBody>
                  <a:tcPr marL="5463" marR="5463" marT="5463" marB="0" anchor="b"/>
                </a:tc>
                <a:tc>
                  <a:txBody>
                    <a:bodyPr/>
                    <a:lstStyle/>
                    <a:p>
                      <a:pPr algn="ctr" fontAlgn="t"/>
                      <a:r>
                        <a:rPr lang="en-US" sz="800" u="none" strike="noStrike">
                          <a:effectLst/>
                        </a:rPr>
                        <a:t>Game</a:t>
                      </a:r>
                      <a:endParaRPr lang="en-US" sz="800" b="1" i="0" u="none" strike="noStrike">
                        <a:solidFill>
                          <a:srgbClr val="000000"/>
                        </a:solidFill>
                        <a:effectLst/>
                        <a:latin typeface="Arial" panose="020B0604020202020204" pitchFamily="34" charset="0"/>
                      </a:endParaRPr>
                    </a:p>
                  </a:txBody>
                  <a:tcPr marL="5463" marR="5463" marT="5463" marB="0"/>
                </a:tc>
                <a:tc>
                  <a:txBody>
                    <a:bodyPr/>
                    <a:lstStyle/>
                    <a:p>
                      <a:pPr algn="ctr" fontAlgn="t"/>
                      <a:r>
                        <a:rPr lang="en-US" sz="800" u="none" strike="noStrike">
                          <a:effectLst/>
                        </a:rPr>
                        <a:t>Pos</a:t>
                      </a:r>
                      <a:endParaRPr lang="en-US" sz="800" b="1" i="0" u="none" strike="noStrike">
                        <a:solidFill>
                          <a:srgbClr val="000000"/>
                        </a:solidFill>
                        <a:effectLst/>
                        <a:latin typeface="Arial" panose="020B0604020202020204" pitchFamily="34" charset="0"/>
                      </a:endParaRPr>
                    </a:p>
                  </a:txBody>
                  <a:tcPr marL="5463" marR="5463" marT="5463" marB="0"/>
                </a:tc>
                <a:tc>
                  <a:txBody>
                    <a:bodyPr/>
                    <a:lstStyle/>
                    <a:p>
                      <a:pPr algn="ctr" fontAlgn="t"/>
                      <a:r>
                        <a:rPr lang="en-US" sz="800" u="none" strike="noStrike">
                          <a:effectLst/>
                        </a:rPr>
                        <a:t>Genre</a:t>
                      </a:r>
                      <a:endParaRPr lang="en-US" sz="800" b="1" i="0" u="none" strike="noStrike">
                        <a:solidFill>
                          <a:srgbClr val="000000"/>
                        </a:solidFill>
                        <a:effectLst/>
                        <a:latin typeface="Arial" panose="020B0604020202020204" pitchFamily="34" charset="0"/>
                      </a:endParaRPr>
                    </a:p>
                  </a:txBody>
                  <a:tcPr marL="5463" marR="5463" marT="5463" marB="0"/>
                </a:tc>
                <a:tc>
                  <a:txBody>
                    <a:bodyPr/>
                    <a:lstStyle/>
                    <a:p>
                      <a:pPr algn="ctr" fontAlgn="t"/>
                      <a:r>
                        <a:rPr lang="en-US" sz="800" u="none" strike="noStrike">
                          <a:effectLst/>
                        </a:rPr>
                        <a:t>Console</a:t>
                      </a:r>
                      <a:endParaRPr lang="en-US" sz="800" b="1" i="0" u="none" strike="noStrike">
                        <a:solidFill>
                          <a:srgbClr val="000000"/>
                        </a:solidFill>
                        <a:effectLst/>
                        <a:latin typeface="Arial" panose="020B0604020202020204" pitchFamily="34" charset="0"/>
                      </a:endParaRPr>
                    </a:p>
                  </a:txBody>
                  <a:tcPr marL="5463" marR="5463" marT="5463" marB="0"/>
                </a:tc>
                <a:tc>
                  <a:txBody>
                    <a:bodyPr/>
                    <a:lstStyle/>
                    <a:p>
                      <a:pPr algn="ctr" fontAlgn="t"/>
                      <a:r>
                        <a:rPr lang="en-US" sz="800" u="none" strike="noStrike">
                          <a:effectLst/>
                        </a:rPr>
                        <a:t>Publisher</a:t>
                      </a:r>
                      <a:endParaRPr lang="en-US" sz="800" b="1" i="0" u="none" strike="noStrike">
                        <a:solidFill>
                          <a:srgbClr val="000000"/>
                        </a:solidFill>
                        <a:effectLst/>
                        <a:latin typeface="Arial" panose="020B0604020202020204" pitchFamily="34" charset="0"/>
                      </a:endParaRPr>
                    </a:p>
                  </a:txBody>
                  <a:tcPr marL="5463" marR="5463" marT="5463" marB="0"/>
                </a:tc>
                <a:tc>
                  <a:txBody>
                    <a:bodyPr/>
                    <a:lstStyle/>
                    <a:p>
                      <a:pPr algn="ctr" fontAlgn="t"/>
                      <a:r>
                        <a:rPr lang="en-US" sz="800" u="none" strike="noStrike">
                          <a:effectLst/>
                        </a:rPr>
                        <a:t>Developer</a:t>
                      </a:r>
                      <a:endParaRPr lang="en-US" sz="800" b="1" i="0" u="none" strike="noStrike">
                        <a:solidFill>
                          <a:srgbClr val="000000"/>
                        </a:solidFill>
                        <a:effectLst/>
                        <a:latin typeface="Arial" panose="020B0604020202020204" pitchFamily="34" charset="0"/>
                      </a:endParaRPr>
                    </a:p>
                  </a:txBody>
                  <a:tcPr marL="5463" marR="5463" marT="5463" marB="0"/>
                </a:tc>
                <a:tc>
                  <a:txBody>
                    <a:bodyPr/>
                    <a:lstStyle/>
                    <a:p>
                      <a:pPr algn="ctr" fontAlgn="t"/>
                      <a:r>
                        <a:rPr lang="en-US" sz="800" u="none" strike="noStrike">
                          <a:effectLst/>
                        </a:rPr>
                        <a:t>VGChartz Score</a:t>
                      </a:r>
                      <a:endParaRPr lang="en-US" sz="800" b="1" i="0" u="none" strike="noStrike">
                        <a:solidFill>
                          <a:srgbClr val="000000"/>
                        </a:solidFill>
                        <a:effectLst/>
                        <a:latin typeface="Arial" panose="020B0604020202020204" pitchFamily="34" charset="0"/>
                      </a:endParaRPr>
                    </a:p>
                  </a:txBody>
                  <a:tcPr marL="5463" marR="5463" marT="5463" marB="0"/>
                </a:tc>
                <a:tc>
                  <a:txBody>
                    <a:bodyPr/>
                    <a:lstStyle/>
                    <a:p>
                      <a:pPr algn="ctr" fontAlgn="t"/>
                      <a:r>
                        <a:rPr lang="en-US" sz="800" u="none" strike="noStrike">
                          <a:effectLst/>
                        </a:rPr>
                        <a:t>Critic Score</a:t>
                      </a:r>
                      <a:endParaRPr lang="en-US" sz="800" b="1" i="0" u="none" strike="noStrike">
                        <a:solidFill>
                          <a:srgbClr val="000000"/>
                        </a:solidFill>
                        <a:effectLst/>
                        <a:latin typeface="Arial" panose="020B0604020202020204" pitchFamily="34" charset="0"/>
                      </a:endParaRPr>
                    </a:p>
                  </a:txBody>
                  <a:tcPr marL="5463" marR="5463" marT="5463" marB="0"/>
                </a:tc>
                <a:tc>
                  <a:txBody>
                    <a:bodyPr/>
                    <a:lstStyle/>
                    <a:p>
                      <a:pPr algn="ctr" fontAlgn="t"/>
                      <a:r>
                        <a:rPr lang="en-US" sz="800" u="none" strike="noStrike">
                          <a:effectLst/>
                        </a:rPr>
                        <a:t>User Score</a:t>
                      </a:r>
                      <a:endParaRPr lang="en-US" sz="800" b="1" i="0" u="none" strike="noStrike">
                        <a:solidFill>
                          <a:srgbClr val="000000"/>
                        </a:solidFill>
                        <a:effectLst/>
                        <a:latin typeface="Arial" panose="020B0604020202020204" pitchFamily="34" charset="0"/>
                      </a:endParaRPr>
                    </a:p>
                  </a:txBody>
                  <a:tcPr marL="5463" marR="5463" marT="5463" marB="0"/>
                </a:tc>
                <a:tc>
                  <a:txBody>
                    <a:bodyPr/>
                    <a:lstStyle/>
                    <a:p>
                      <a:pPr algn="ctr" fontAlgn="t"/>
                      <a:r>
                        <a:rPr lang="en-US" sz="800" u="none" strike="noStrike">
                          <a:effectLst/>
                        </a:rPr>
                        <a:t>Total Shipped</a:t>
                      </a:r>
                      <a:endParaRPr lang="en-US" sz="800" b="1" i="0" u="none" strike="noStrike">
                        <a:solidFill>
                          <a:srgbClr val="000000"/>
                        </a:solidFill>
                        <a:effectLst/>
                        <a:latin typeface="Arial" panose="020B0604020202020204" pitchFamily="34" charset="0"/>
                      </a:endParaRPr>
                    </a:p>
                  </a:txBody>
                  <a:tcPr marL="5463" marR="5463" marT="5463" marB="0"/>
                </a:tc>
                <a:tc>
                  <a:txBody>
                    <a:bodyPr/>
                    <a:lstStyle/>
                    <a:p>
                      <a:pPr algn="ctr" fontAlgn="t"/>
                      <a:r>
                        <a:rPr lang="en-US" sz="800" u="none" strike="noStrike">
                          <a:effectLst/>
                        </a:rPr>
                        <a:t>Total Sales</a:t>
                      </a:r>
                      <a:endParaRPr lang="en-US" sz="800" b="1" i="0" u="none" strike="noStrike">
                        <a:solidFill>
                          <a:srgbClr val="000000"/>
                        </a:solidFill>
                        <a:effectLst/>
                        <a:latin typeface="Arial" panose="020B0604020202020204" pitchFamily="34" charset="0"/>
                      </a:endParaRPr>
                    </a:p>
                  </a:txBody>
                  <a:tcPr marL="5463" marR="5463" marT="5463" marB="0"/>
                </a:tc>
                <a:tc>
                  <a:txBody>
                    <a:bodyPr/>
                    <a:lstStyle/>
                    <a:p>
                      <a:pPr algn="ctr" fontAlgn="t"/>
                      <a:r>
                        <a:rPr lang="en-US" sz="800" u="none" strike="noStrike">
                          <a:effectLst/>
                        </a:rPr>
                        <a:t>NA Sales</a:t>
                      </a:r>
                      <a:endParaRPr lang="en-US" sz="800" b="1" i="0" u="none" strike="noStrike">
                        <a:solidFill>
                          <a:srgbClr val="000000"/>
                        </a:solidFill>
                        <a:effectLst/>
                        <a:latin typeface="Arial" panose="020B0604020202020204" pitchFamily="34" charset="0"/>
                      </a:endParaRPr>
                    </a:p>
                  </a:txBody>
                  <a:tcPr marL="5463" marR="5463" marT="5463" marB="0"/>
                </a:tc>
                <a:tc>
                  <a:txBody>
                    <a:bodyPr/>
                    <a:lstStyle/>
                    <a:p>
                      <a:pPr algn="ctr" fontAlgn="t"/>
                      <a:r>
                        <a:rPr lang="en-US" sz="800" u="none" strike="noStrike">
                          <a:effectLst/>
                        </a:rPr>
                        <a:t>PAL Sales</a:t>
                      </a:r>
                      <a:endParaRPr lang="en-US" sz="800" b="1" i="0" u="none" strike="noStrike">
                        <a:solidFill>
                          <a:srgbClr val="000000"/>
                        </a:solidFill>
                        <a:effectLst/>
                        <a:latin typeface="Arial" panose="020B0604020202020204" pitchFamily="34" charset="0"/>
                      </a:endParaRPr>
                    </a:p>
                  </a:txBody>
                  <a:tcPr marL="5463" marR="5463" marT="5463" marB="0"/>
                </a:tc>
                <a:tc>
                  <a:txBody>
                    <a:bodyPr/>
                    <a:lstStyle/>
                    <a:p>
                      <a:pPr algn="ctr" fontAlgn="t"/>
                      <a:r>
                        <a:rPr lang="en-US" sz="800" u="none" strike="noStrike">
                          <a:effectLst/>
                        </a:rPr>
                        <a:t>Japan Sales</a:t>
                      </a:r>
                      <a:endParaRPr lang="en-US" sz="800" b="1" i="0" u="none" strike="noStrike">
                        <a:solidFill>
                          <a:srgbClr val="000000"/>
                        </a:solidFill>
                        <a:effectLst/>
                        <a:latin typeface="Arial" panose="020B0604020202020204" pitchFamily="34" charset="0"/>
                      </a:endParaRPr>
                    </a:p>
                  </a:txBody>
                  <a:tcPr marL="5463" marR="5463" marT="5463" marB="0"/>
                </a:tc>
                <a:tc>
                  <a:txBody>
                    <a:bodyPr/>
                    <a:lstStyle/>
                    <a:p>
                      <a:pPr algn="ctr" fontAlgn="t"/>
                      <a:r>
                        <a:rPr lang="en-US" sz="800" u="none" strike="noStrike">
                          <a:effectLst/>
                        </a:rPr>
                        <a:t>Other_Sales</a:t>
                      </a:r>
                      <a:endParaRPr lang="en-US" sz="800" b="1" i="0" u="none" strike="noStrike">
                        <a:solidFill>
                          <a:srgbClr val="000000"/>
                        </a:solidFill>
                        <a:effectLst/>
                        <a:latin typeface="Arial" panose="020B0604020202020204" pitchFamily="34" charset="0"/>
                      </a:endParaRPr>
                    </a:p>
                  </a:txBody>
                  <a:tcPr marL="5463" marR="5463" marT="5463" marB="0"/>
                </a:tc>
                <a:tc>
                  <a:txBody>
                    <a:bodyPr/>
                    <a:lstStyle/>
                    <a:p>
                      <a:pPr algn="ctr" fontAlgn="t"/>
                      <a:r>
                        <a:rPr lang="en-US" sz="800" u="none" strike="noStrike">
                          <a:effectLst/>
                        </a:rPr>
                        <a:t>Release_Date</a:t>
                      </a:r>
                      <a:endParaRPr lang="en-US" sz="800" b="1" i="0" u="none" strike="noStrike">
                        <a:solidFill>
                          <a:srgbClr val="000000"/>
                        </a:solidFill>
                        <a:effectLst/>
                        <a:latin typeface="Arial" panose="020B0604020202020204" pitchFamily="34" charset="0"/>
                      </a:endParaRPr>
                    </a:p>
                  </a:txBody>
                  <a:tcPr marL="5463" marR="5463" marT="5463" marB="0"/>
                </a:tc>
                <a:tc>
                  <a:txBody>
                    <a:bodyPr/>
                    <a:lstStyle/>
                    <a:p>
                      <a:pPr algn="ctr" fontAlgn="t"/>
                      <a:r>
                        <a:rPr lang="en-US" sz="800" u="none" strike="noStrike">
                          <a:effectLst/>
                        </a:rPr>
                        <a:t>Last_Update</a:t>
                      </a:r>
                      <a:endParaRPr lang="en-US" sz="800" b="1" i="0" u="none" strike="noStrike">
                        <a:solidFill>
                          <a:srgbClr val="000000"/>
                        </a:solidFill>
                        <a:effectLst/>
                        <a:latin typeface="Arial" panose="020B0604020202020204" pitchFamily="34" charset="0"/>
                      </a:endParaRPr>
                    </a:p>
                  </a:txBody>
                  <a:tcPr marL="5463" marR="5463" marT="5463" marB="0"/>
                </a:tc>
                <a:extLst>
                  <a:ext uri="{0D108BD9-81ED-4DB2-BD59-A6C34878D82A}">
                    <a16:rowId xmlns:a16="http://schemas.microsoft.com/office/drawing/2014/main" val="1056156112"/>
                  </a:ext>
                </a:extLst>
              </a:tr>
              <a:tr h="486174">
                <a:tc>
                  <a:txBody>
                    <a:bodyPr/>
                    <a:lstStyle/>
                    <a:p>
                      <a:pPr algn="ctr" fontAlgn="t"/>
                      <a:r>
                        <a:rPr lang="he-IL" sz="800" u="none" strike="noStrike">
                          <a:effectLst/>
                        </a:rPr>
                        <a:t>0</a:t>
                      </a:r>
                      <a:endParaRPr lang="he-IL" sz="800" b="1" i="0" u="none" strike="noStrike">
                        <a:solidFill>
                          <a:srgbClr val="000000"/>
                        </a:solidFill>
                        <a:effectLst/>
                        <a:latin typeface="Arial" panose="020B0604020202020204" pitchFamily="34" charset="0"/>
                      </a:endParaRPr>
                    </a:p>
                  </a:txBody>
                  <a:tcPr marL="5463" marR="5463" marT="5463" marB="0"/>
                </a:tc>
                <a:tc>
                  <a:txBody>
                    <a:bodyPr/>
                    <a:lstStyle/>
                    <a:p>
                      <a:pPr algn="l" fontAlgn="b"/>
                      <a:r>
                        <a:rPr lang="en-US" sz="800" u="none" strike="noStrike">
                          <a:effectLst/>
                        </a:rPr>
                        <a:t>God of War</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he-IL" sz="800" u="none" strike="noStrike">
                          <a:effectLst/>
                        </a:rPr>
                        <a:t>1</a:t>
                      </a:r>
                      <a:endParaRPr lang="he-IL"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Action</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dirty="0">
                          <a:effectLst/>
                        </a:rPr>
                        <a:t>Series</a:t>
                      </a:r>
                      <a:endParaRPr lang="en-US" sz="800" b="0" i="0" u="none" strike="noStrike" dirty="0">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Sony Computer Entertainment</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SIE Santa Monica Studio</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51.00m</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dirty="0">
                          <a:effectLst/>
                        </a:rPr>
                        <a:t>N/A</a:t>
                      </a:r>
                      <a:endParaRPr lang="en-US" sz="800" b="0" i="0" u="none" strike="noStrike" dirty="0">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22nd Mar 05</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04th Mar 20</a:t>
                      </a:r>
                      <a:endParaRPr lang="en-US" sz="800" b="0" i="0" u="none" strike="noStrike">
                        <a:solidFill>
                          <a:srgbClr val="000000"/>
                        </a:solidFill>
                        <a:effectLst/>
                        <a:latin typeface="Arial" panose="020B0604020202020204" pitchFamily="34" charset="0"/>
                      </a:endParaRPr>
                    </a:p>
                  </a:txBody>
                  <a:tcPr marL="5463" marR="5463" marT="5463" marB="0" anchor="b"/>
                </a:tc>
                <a:extLst>
                  <a:ext uri="{0D108BD9-81ED-4DB2-BD59-A6C34878D82A}">
                    <a16:rowId xmlns:a16="http://schemas.microsoft.com/office/drawing/2014/main" val="2696569843"/>
                  </a:ext>
                </a:extLst>
              </a:tr>
              <a:tr h="245818">
                <a:tc>
                  <a:txBody>
                    <a:bodyPr/>
                    <a:lstStyle/>
                    <a:p>
                      <a:pPr algn="ctr" fontAlgn="t"/>
                      <a:r>
                        <a:rPr lang="he-IL" sz="800" u="none" strike="noStrike">
                          <a:effectLst/>
                        </a:rPr>
                        <a:t>1</a:t>
                      </a:r>
                      <a:endParaRPr lang="he-IL" sz="800" b="1" i="0" u="none" strike="noStrike">
                        <a:solidFill>
                          <a:srgbClr val="000000"/>
                        </a:solidFill>
                        <a:effectLst/>
                        <a:latin typeface="Arial" panose="020B0604020202020204" pitchFamily="34" charset="0"/>
                      </a:endParaRPr>
                    </a:p>
                  </a:txBody>
                  <a:tcPr marL="5463" marR="5463" marT="5463" marB="0"/>
                </a:tc>
                <a:tc>
                  <a:txBody>
                    <a:bodyPr/>
                    <a:lstStyle/>
                    <a:p>
                      <a:pPr algn="l" fontAlgn="b"/>
                      <a:r>
                        <a:rPr lang="en-US" sz="800" u="none" strike="noStrike">
                          <a:effectLst/>
                        </a:rPr>
                        <a:t>Warriors</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he-IL" sz="800" u="none" strike="noStrike">
                          <a:effectLst/>
                        </a:rPr>
                        <a:t>2</a:t>
                      </a:r>
                      <a:endParaRPr lang="he-IL"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dirty="0">
                          <a:effectLst/>
                        </a:rPr>
                        <a:t>Action</a:t>
                      </a:r>
                      <a:endParaRPr lang="en-US" sz="800" b="0" i="0" u="none" strike="noStrike" dirty="0">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Series</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KOEI</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Omega Force</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47.82m</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30th Jun 97</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24th Mar 20</a:t>
                      </a:r>
                      <a:endParaRPr lang="en-US" sz="800" b="0" i="0" u="none" strike="noStrike">
                        <a:solidFill>
                          <a:srgbClr val="000000"/>
                        </a:solidFill>
                        <a:effectLst/>
                        <a:latin typeface="Arial" panose="020B0604020202020204" pitchFamily="34" charset="0"/>
                      </a:endParaRPr>
                    </a:p>
                  </a:txBody>
                  <a:tcPr marL="5463" marR="5463" marT="5463" marB="0" anchor="b"/>
                </a:tc>
                <a:extLst>
                  <a:ext uri="{0D108BD9-81ED-4DB2-BD59-A6C34878D82A}">
                    <a16:rowId xmlns:a16="http://schemas.microsoft.com/office/drawing/2014/main" val="623046292"/>
                  </a:ext>
                </a:extLst>
              </a:tr>
              <a:tr h="245818">
                <a:tc>
                  <a:txBody>
                    <a:bodyPr/>
                    <a:lstStyle/>
                    <a:p>
                      <a:pPr algn="ctr" fontAlgn="t"/>
                      <a:r>
                        <a:rPr lang="he-IL" sz="800" u="none" strike="noStrike">
                          <a:effectLst/>
                        </a:rPr>
                        <a:t>2</a:t>
                      </a:r>
                      <a:endParaRPr lang="he-IL" sz="800" b="1" i="0" u="none" strike="noStrike">
                        <a:solidFill>
                          <a:srgbClr val="000000"/>
                        </a:solidFill>
                        <a:effectLst/>
                        <a:latin typeface="Arial" panose="020B0604020202020204" pitchFamily="34" charset="0"/>
                      </a:endParaRPr>
                    </a:p>
                  </a:txBody>
                  <a:tcPr marL="5463" marR="5463" marT="5463" marB="0"/>
                </a:tc>
                <a:tc>
                  <a:txBody>
                    <a:bodyPr/>
                    <a:lstStyle/>
                    <a:p>
                      <a:pPr algn="l" fontAlgn="b"/>
                      <a:r>
                        <a:rPr lang="en-US" sz="800" u="none" strike="noStrike">
                          <a:effectLst/>
                        </a:rPr>
                        <a:t>Devil May Cry</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he-IL" sz="800" u="none" strike="noStrike">
                          <a:effectLst/>
                        </a:rPr>
                        <a:t>3</a:t>
                      </a:r>
                      <a:endParaRPr lang="he-IL"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Action</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Series</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Capcom</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Capcom</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25.20m</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16th Oct 01</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03rd Feb 20</a:t>
                      </a:r>
                      <a:endParaRPr lang="en-US" sz="800" b="0" i="0" u="none" strike="noStrike">
                        <a:solidFill>
                          <a:srgbClr val="000000"/>
                        </a:solidFill>
                        <a:effectLst/>
                        <a:latin typeface="Arial" panose="020B0604020202020204" pitchFamily="34" charset="0"/>
                      </a:endParaRPr>
                    </a:p>
                  </a:txBody>
                  <a:tcPr marL="5463" marR="5463" marT="5463" marB="0" anchor="b"/>
                </a:tc>
                <a:extLst>
                  <a:ext uri="{0D108BD9-81ED-4DB2-BD59-A6C34878D82A}">
                    <a16:rowId xmlns:a16="http://schemas.microsoft.com/office/drawing/2014/main" val="700055305"/>
                  </a:ext>
                </a:extLst>
              </a:tr>
              <a:tr h="245818">
                <a:tc>
                  <a:txBody>
                    <a:bodyPr/>
                    <a:lstStyle/>
                    <a:p>
                      <a:pPr algn="ctr" fontAlgn="t"/>
                      <a:r>
                        <a:rPr lang="he-IL" sz="800" u="none" strike="noStrike">
                          <a:effectLst/>
                        </a:rPr>
                        <a:t>3</a:t>
                      </a:r>
                      <a:endParaRPr lang="he-IL" sz="800" b="1" i="0" u="none" strike="noStrike">
                        <a:solidFill>
                          <a:srgbClr val="000000"/>
                        </a:solidFill>
                        <a:effectLst/>
                        <a:latin typeface="Arial" panose="020B0604020202020204" pitchFamily="34" charset="0"/>
                      </a:endParaRPr>
                    </a:p>
                  </a:txBody>
                  <a:tcPr marL="5463" marR="5463" marT="5463" marB="0"/>
                </a:tc>
                <a:tc>
                  <a:txBody>
                    <a:bodyPr/>
                    <a:lstStyle/>
                    <a:p>
                      <a:pPr algn="l" fontAlgn="b"/>
                      <a:r>
                        <a:rPr lang="en-US" sz="800" u="none" strike="noStrike">
                          <a:effectLst/>
                        </a:rPr>
                        <a:t>Dynasty Warriors</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he-IL" sz="800" u="none" strike="noStrike">
                          <a:effectLst/>
                        </a:rPr>
                        <a:t>4</a:t>
                      </a:r>
                      <a:endParaRPr lang="he-IL"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Action</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Series</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KOEI</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Omega Force</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21.15m</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30th Jun 97</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24th Mar 20</a:t>
                      </a:r>
                      <a:endParaRPr lang="en-US" sz="800" b="0" i="0" u="none" strike="noStrike">
                        <a:solidFill>
                          <a:srgbClr val="000000"/>
                        </a:solidFill>
                        <a:effectLst/>
                        <a:latin typeface="Arial" panose="020B0604020202020204" pitchFamily="34" charset="0"/>
                      </a:endParaRPr>
                    </a:p>
                  </a:txBody>
                  <a:tcPr marL="5463" marR="5463" marT="5463" marB="0" anchor="b"/>
                </a:tc>
                <a:extLst>
                  <a:ext uri="{0D108BD9-81ED-4DB2-BD59-A6C34878D82A}">
                    <a16:rowId xmlns:a16="http://schemas.microsoft.com/office/drawing/2014/main" val="4220990033"/>
                  </a:ext>
                </a:extLst>
              </a:tr>
              <a:tr h="245818">
                <a:tc>
                  <a:txBody>
                    <a:bodyPr/>
                    <a:lstStyle/>
                    <a:p>
                      <a:pPr algn="ctr" fontAlgn="t"/>
                      <a:r>
                        <a:rPr lang="he-IL" sz="800" u="none" strike="noStrike">
                          <a:effectLst/>
                        </a:rPr>
                        <a:t>4</a:t>
                      </a:r>
                      <a:endParaRPr lang="he-IL" sz="800" b="1" i="0" u="none" strike="noStrike">
                        <a:solidFill>
                          <a:srgbClr val="000000"/>
                        </a:solidFill>
                        <a:effectLst/>
                        <a:latin typeface="Arial" panose="020B0604020202020204" pitchFamily="34" charset="0"/>
                      </a:endParaRPr>
                    </a:p>
                  </a:txBody>
                  <a:tcPr marL="5463" marR="5463" marT="5463" marB="0"/>
                </a:tc>
                <a:tc>
                  <a:txBody>
                    <a:bodyPr/>
                    <a:lstStyle/>
                    <a:p>
                      <a:pPr algn="l" fontAlgn="b"/>
                      <a:r>
                        <a:rPr lang="en-US" sz="800" u="none" strike="noStrike">
                          <a:effectLst/>
                        </a:rPr>
                        <a:t>Frogger</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he-IL" sz="800" u="none" strike="noStrike">
                          <a:effectLst/>
                        </a:rPr>
                        <a:t>5</a:t>
                      </a:r>
                      <a:endParaRPr lang="he-IL"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Action</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Series</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Konami</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Konami</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20.00m</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23rd Oct 81</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26th Feb 20</a:t>
                      </a:r>
                      <a:endParaRPr lang="en-US" sz="800" b="0" i="0" u="none" strike="noStrike">
                        <a:solidFill>
                          <a:srgbClr val="000000"/>
                        </a:solidFill>
                        <a:effectLst/>
                        <a:latin typeface="Arial" panose="020B0604020202020204" pitchFamily="34" charset="0"/>
                      </a:endParaRPr>
                    </a:p>
                  </a:txBody>
                  <a:tcPr marL="5463" marR="5463" marT="5463" marB="0" anchor="b"/>
                </a:tc>
                <a:extLst>
                  <a:ext uri="{0D108BD9-81ED-4DB2-BD59-A6C34878D82A}">
                    <a16:rowId xmlns:a16="http://schemas.microsoft.com/office/drawing/2014/main" val="2377192989"/>
                  </a:ext>
                </a:extLst>
              </a:tr>
              <a:tr h="606352">
                <a:tc>
                  <a:txBody>
                    <a:bodyPr/>
                    <a:lstStyle/>
                    <a:p>
                      <a:pPr algn="ctr" fontAlgn="t"/>
                      <a:r>
                        <a:rPr lang="he-IL" sz="800" u="none" strike="noStrike">
                          <a:effectLst/>
                        </a:rPr>
                        <a:t>5</a:t>
                      </a:r>
                      <a:endParaRPr lang="he-IL" sz="800" b="1" i="0" u="none" strike="noStrike">
                        <a:solidFill>
                          <a:srgbClr val="000000"/>
                        </a:solidFill>
                        <a:effectLst/>
                        <a:latin typeface="Arial" panose="020B0604020202020204" pitchFamily="34" charset="0"/>
                      </a:endParaRPr>
                    </a:p>
                  </a:txBody>
                  <a:tcPr marL="5463" marR="5463" marT="5463" marB="0"/>
                </a:tc>
                <a:tc>
                  <a:txBody>
                    <a:bodyPr/>
                    <a:lstStyle/>
                    <a:p>
                      <a:pPr algn="l" fontAlgn="b"/>
                      <a:r>
                        <a:rPr lang="en-US" sz="800" u="none" strike="noStrike">
                          <a:effectLst/>
                        </a:rPr>
                        <a:t>God of War (2018)    Read the review</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he-IL" sz="800" u="none" strike="noStrike">
                          <a:effectLst/>
                        </a:rPr>
                        <a:t>6</a:t>
                      </a:r>
                      <a:endParaRPr lang="he-IL"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Action</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PC</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Sony Interactive Entertainment</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SIE Santa Monica Studio</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he-IL" sz="800" u="none" strike="noStrike">
                          <a:effectLst/>
                        </a:rPr>
                        <a:t>9.0</a:t>
                      </a:r>
                      <a:endParaRPr lang="he-IL"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he-IL" sz="800" u="none" strike="noStrike">
                          <a:effectLst/>
                        </a:rPr>
                        <a:t>9.7</a:t>
                      </a:r>
                      <a:endParaRPr lang="he-IL"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he-IL" sz="800" u="none" strike="noStrike">
                          <a:effectLst/>
                        </a:rPr>
                        <a:t>10.0</a:t>
                      </a:r>
                      <a:endParaRPr lang="he-IL"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19.50m</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N/A</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a:effectLst/>
                        </a:rPr>
                        <a:t>20th Apr 18</a:t>
                      </a:r>
                      <a:endParaRPr lang="en-US" sz="800" b="0" i="0" u="none" strike="noStrike">
                        <a:solidFill>
                          <a:srgbClr val="000000"/>
                        </a:solidFill>
                        <a:effectLst/>
                        <a:latin typeface="Arial" panose="020B0604020202020204" pitchFamily="34" charset="0"/>
                      </a:endParaRPr>
                    </a:p>
                  </a:txBody>
                  <a:tcPr marL="5463" marR="5463" marT="5463" marB="0" anchor="b"/>
                </a:tc>
                <a:tc>
                  <a:txBody>
                    <a:bodyPr/>
                    <a:lstStyle/>
                    <a:p>
                      <a:pPr algn="l" fontAlgn="b"/>
                      <a:r>
                        <a:rPr lang="en-US" sz="800" u="none" strike="noStrike" dirty="0">
                          <a:effectLst/>
                        </a:rPr>
                        <a:t>15th Feb 22</a:t>
                      </a:r>
                      <a:endParaRPr lang="en-US" sz="800" b="0" i="0" u="none" strike="noStrike" dirty="0">
                        <a:solidFill>
                          <a:srgbClr val="000000"/>
                        </a:solidFill>
                        <a:effectLst/>
                        <a:latin typeface="Arial" panose="020B0604020202020204" pitchFamily="34" charset="0"/>
                      </a:endParaRPr>
                    </a:p>
                  </a:txBody>
                  <a:tcPr marL="5463" marR="5463" marT="5463" marB="0" anchor="b"/>
                </a:tc>
                <a:extLst>
                  <a:ext uri="{0D108BD9-81ED-4DB2-BD59-A6C34878D82A}">
                    <a16:rowId xmlns:a16="http://schemas.microsoft.com/office/drawing/2014/main" val="4266676732"/>
                  </a:ext>
                </a:extLst>
              </a:tr>
            </a:tbl>
          </a:graphicData>
        </a:graphic>
      </p:graphicFrame>
      <p:sp>
        <p:nvSpPr>
          <p:cNvPr id="5" name="Google Shape;1586;p49">
            <a:extLst>
              <a:ext uri="{FF2B5EF4-FFF2-40B4-BE49-F238E27FC236}">
                <a16:creationId xmlns:a16="http://schemas.microsoft.com/office/drawing/2014/main" id="{8D975FCB-CD08-7B5F-4676-2694F484BC78}"/>
              </a:ext>
            </a:extLst>
          </p:cNvPr>
          <p:cNvSpPr txBox="1">
            <a:spLocks noGrp="1"/>
          </p:cNvSpPr>
          <p:nvPr>
            <p:ph type="body" idx="1"/>
          </p:nvPr>
        </p:nvSpPr>
        <p:spPr>
          <a:xfrm>
            <a:off x="854529" y="1028831"/>
            <a:ext cx="5867740" cy="3786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800" dirty="0">
                <a:latin typeface="Share Tech"/>
              </a:rPr>
              <a:t>This is how the information looks in the Excel file we created</a:t>
            </a:r>
            <a:endParaRPr lang="en-US" sz="2400" b="1" dirty="0">
              <a:effectLst/>
            </a:endParaRPr>
          </a:p>
          <a:p>
            <a:pPr marL="241300" indent="-215900">
              <a:spcBef>
                <a:spcPts val="300"/>
              </a:spcBef>
              <a:buClr>
                <a:schemeClr val="accent2"/>
              </a:buClr>
              <a:buSzPts val="1400"/>
              <a:buFont typeface="Maven Pro"/>
              <a:buChar char="●"/>
            </a:pPr>
            <a:endParaRPr lang="en-US" sz="2000" b="1" dirty="0">
              <a:effectLst/>
            </a:endParaRPr>
          </a:p>
          <a:p>
            <a:pPr marL="241300" indent="-215900">
              <a:spcBef>
                <a:spcPts val="300"/>
              </a:spcBef>
              <a:buClr>
                <a:schemeClr val="accent2"/>
              </a:buClr>
              <a:buSzPts val="1400"/>
              <a:buFont typeface="Maven Pro"/>
              <a:buChar char="●"/>
            </a:pPr>
            <a:endParaRPr lang="en-US" sz="1800" b="1" dirty="0">
              <a:effectLst/>
            </a:endParaRPr>
          </a:p>
          <a:p>
            <a:pPr marL="241300" lvl="0" indent="-215900" algn="l" rtl="0">
              <a:spcBef>
                <a:spcPts val="300"/>
              </a:spcBef>
              <a:spcAft>
                <a:spcPts val="0"/>
              </a:spcAft>
              <a:buClr>
                <a:schemeClr val="accent2"/>
              </a:buClr>
              <a:buSzPts val="1400"/>
              <a:buFont typeface="Maven Pro"/>
              <a:buChar char="●"/>
            </a:pPr>
            <a:endParaRPr lang="en-US" sz="1600" b="1" dirty="0">
              <a:effectLst/>
            </a:endParaRPr>
          </a:p>
          <a:p>
            <a:pPr marL="241300" lvl="0" indent="-215900" algn="l" rtl="0">
              <a:spcBef>
                <a:spcPts val="300"/>
              </a:spcBef>
              <a:spcAft>
                <a:spcPts val="0"/>
              </a:spcAft>
              <a:buClr>
                <a:schemeClr val="accent2"/>
              </a:buClr>
              <a:buSzPts val="1400"/>
              <a:buFont typeface="Maven Pro"/>
              <a:buChar char="●"/>
            </a:pPr>
            <a:endParaRPr sz="1400" dirty="0"/>
          </a:p>
        </p:txBody>
      </p:sp>
    </p:spTree>
    <p:extLst>
      <p:ext uri="{BB962C8B-B14F-4D97-AF65-F5344CB8AC3E}">
        <p14:creationId xmlns:p14="http://schemas.microsoft.com/office/powerpoint/2010/main" val="2263943298"/>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757870" y="3669603"/>
            <a:ext cx="3805755" cy="837300"/>
          </a:xfrm>
          <a:prstGeom prst="rect">
            <a:avLst/>
          </a:prstGeom>
        </p:spPr>
        <p:txBody>
          <a:bodyPr spcFirstLastPara="1" wrap="square" lIns="91425" tIns="91425" rIns="91425" bIns="91425" anchor="b" anchorCtr="0">
            <a:noAutofit/>
          </a:bodyPr>
          <a:lstStyle/>
          <a:p>
            <a:r>
              <a:rPr lang="en-US" sz="4800" dirty="0"/>
              <a:t>Data handling</a:t>
            </a:r>
            <a:br>
              <a:rPr lang="en-US" sz="4800" dirty="0"/>
            </a:br>
            <a:br>
              <a:rPr lang="en-US" sz="4800" dirty="0"/>
            </a:br>
            <a:endParaRPr lang="en-US" dirty="0"/>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03</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13583" y="3928185"/>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118541019"/>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87"/>
                                        </p:tgtEl>
                                        <p:attrNameLst>
                                          <p:attrName>style.visibility</p:attrName>
                                        </p:attrNameLst>
                                      </p:cBhvr>
                                      <p:to>
                                        <p:strVal val="visible"/>
                                      </p:to>
                                    </p:set>
                                    <p:animEffect transition="in" filter="fade">
                                      <p:cBhvr>
                                        <p:cTn id="7" dur="1000"/>
                                        <p:tgtEl>
                                          <p:spTgt spid="687"/>
                                        </p:tgtEl>
                                      </p:cBhvr>
                                    </p:animEffect>
                                    <p:anim calcmode="lin" valueType="num">
                                      <p:cBhvr>
                                        <p:cTn id="8" dur="1000" fill="hold"/>
                                        <p:tgtEl>
                                          <p:spTgt spid="687"/>
                                        </p:tgtEl>
                                        <p:attrNameLst>
                                          <p:attrName>ppt_x</p:attrName>
                                        </p:attrNameLst>
                                      </p:cBhvr>
                                      <p:tavLst>
                                        <p:tav tm="0">
                                          <p:val>
                                            <p:strVal val="#ppt_x"/>
                                          </p:val>
                                        </p:tav>
                                        <p:tav tm="100000">
                                          <p:val>
                                            <p:strVal val="#ppt_x"/>
                                          </p:val>
                                        </p:tav>
                                      </p:tavLst>
                                    </p:anim>
                                    <p:anim calcmode="lin" valueType="num">
                                      <p:cBhvr>
                                        <p:cTn id="9" dur="1000" fill="hold"/>
                                        <p:tgtEl>
                                          <p:spTgt spid="6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49"/>
          <p:cNvSpPr txBox="1">
            <a:spLocks noGrp="1"/>
          </p:cNvSpPr>
          <p:nvPr>
            <p:ph type="body" idx="1"/>
          </p:nvPr>
        </p:nvSpPr>
        <p:spPr>
          <a:xfrm>
            <a:off x="618824" y="1652320"/>
            <a:ext cx="8153701" cy="3786900"/>
          </a:xfrm>
          <a:prstGeom prst="rect">
            <a:avLst/>
          </a:prstGeom>
        </p:spPr>
        <p:txBody>
          <a:bodyPr spcFirstLastPara="1" wrap="square" lIns="91425" tIns="91425" rIns="91425" bIns="91425" anchor="t" anchorCtr="0">
            <a:noAutofit/>
          </a:bodyPr>
          <a:lstStyle/>
          <a:p>
            <a:pPr marL="241300" lvl="0" indent="-215900" algn="l" rtl="0">
              <a:spcBef>
                <a:spcPts val="300"/>
              </a:spcBef>
              <a:spcAft>
                <a:spcPts val="0"/>
              </a:spcAft>
              <a:buClr>
                <a:schemeClr val="accent2"/>
              </a:buClr>
              <a:buSzPts val="1400"/>
              <a:buFont typeface="Maven Pro"/>
              <a:buChar char="●"/>
            </a:pPr>
            <a:r>
              <a:rPr lang="en-US" sz="1600" dirty="0">
                <a:effectLst/>
              </a:rPr>
              <a:t>“Play”</a:t>
            </a:r>
          </a:p>
          <a:p>
            <a:pPr marL="241300" lvl="0" indent="-215900" algn="l" rtl="0">
              <a:spcBef>
                <a:spcPts val="300"/>
              </a:spcBef>
              <a:spcAft>
                <a:spcPts val="0"/>
              </a:spcAft>
              <a:buClr>
                <a:schemeClr val="accent2"/>
              </a:buClr>
              <a:buSzPts val="1400"/>
              <a:buFont typeface="Maven Pro"/>
              <a:buChar char="●"/>
            </a:pPr>
            <a:r>
              <a:rPr lang="en-US" sz="1600" dirty="0">
                <a:effectLst/>
              </a:rPr>
              <a:t>“Console”</a:t>
            </a:r>
          </a:p>
          <a:p>
            <a:pPr marL="241300" lvl="0" indent="-215900" algn="l" rtl="0">
              <a:spcBef>
                <a:spcPts val="300"/>
              </a:spcBef>
              <a:spcAft>
                <a:spcPts val="0"/>
              </a:spcAft>
              <a:buClr>
                <a:schemeClr val="accent2"/>
              </a:buClr>
              <a:buSzPts val="1400"/>
              <a:buFont typeface="Maven Pro"/>
              <a:buChar char="●"/>
            </a:pPr>
            <a:r>
              <a:rPr lang="en-US" sz="1600" dirty="0">
                <a:effectLst/>
              </a:rPr>
              <a:t>“Developer”</a:t>
            </a:r>
          </a:p>
          <a:p>
            <a:pPr marL="241300" lvl="0" indent="-215900" algn="l" rtl="0">
              <a:spcBef>
                <a:spcPts val="300"/>
              </a:spcBef>
              <a:spcAft>
                <a:spcPts val="0"/>
              </a:spcAft>
              <a:buClr>
                <a:schemeClr val="accent2"/>
              </a:buClr>
              <a:buSzPts val="1400"/>
              <a:buFont typeface="Maven Pro"/>
              <a:buChar char="●"/>
            </a:pPr>
            <a:r>
              <a:rPr lang="en-US" sz="1600" dirty="0">
                <a:effectLst/>
              </a:rPr>
              <a:t>“Total sales” as well as “Total shipped” (only if the information was missing in both categories) We then merged the columns into one column with the "Total Sales" category</a:t>
            </a:r>
          </a:p>
          <a:p>
            <a:pPr marL="241300" lvl="0" indent="-215900" algn="l" rtl="0">
              <a:spcBef>
                <a:spcPts val="300"/>
              </a:spcBef>
              <a:spcAft>
                <a:spcPts val="0"/>
              </a:spcAft>
              <a:buClr>
                <a:schemeClr val="accent2"/>
              </a:buClr>
              <a:buSzPts val="1400"/>
              <a:buFont typeface="Maven Pro"/>
              <a:buChar char="●"/>
            </a:pPr>
            <a:r>
              <a:rPr lang="en-US" sz="1600" dirty="0">
                <a:effectLst/>
              </a:rPr>
              <a:t>“Release date” and “Last update” date (only if the information was missing in both categories) We then merged the columns into one column with the "Release Date" category</a:t>
            </a:r>
            <a:endParaRPr lang="en-US" sz="1600" b="1" dirty="0"/>
          </a:p>
          <a:p>
            <a:pPr marL="241300" indent="-215900">
              <a:spcBef>
                <a:spcPts val="300"/>
              </a:spcBef>
              <a:buClr>
                <a:schemeClr val="accent2"/>
              </a:buClr>
              <a:buSzPts val="1400"/>
              <a:buFont typeface="Maven Pro"/>
              <a:buChar char="●"/>
            </a:pPr>
            <a:endParaRPr lang="en-US" sz="2400" b="1" dirty="0">
              <a:effectLst/>
            </a:endParaRPr>
          </a:p>
          <a:p>
            <a:pPr marL="241300" indent="-215900">
              <a:spcBef>
                <a:spcPts val="300"/>
              </a:spcBef>
              <a:buClr>
                <a:schemeClr val="accent2"/>
              </a:buClr>
              <a:buSzPts val="1400"/>
              <a:buFont typeface="Maven Pro"/>
              <a:buChar char="●"/>
            </a:pPr>
            <a:endParaRPr lang="en-US" sz="2000" b="1" dirty="0">
              <a:effectLst/>
            </a:endParaRPr>
          </a:p>
          <a:p>
            <a:pPr marL="241300" indent="-215900">
              <a:spcBef>
                <a:spcPts val="300"/>
              </a:spcBef>
              <a:buClr>
                <a:schemeClr val="accent2"/>
              </a:buClr>
              <a:buSzPts val="1400"/>
              <a:buFont typeface="Maven Pro"/>
              <a:buChar char="●"/>
            </a:pPr>
            <a:endParaRPr lang="en-US" sz="1800" b="1" dirty="0">
              <a:effectLst/>
            </a:endParaRPr>
          </a:p>
          <a:p>
            <a:pPr marL="241300" lvl="0" indent="-215900" algn="l" rtl="0">
              <a:spcBef>
                <a:spcPts val="300"/>
              </a:spcBef>
              <a:spcAft>
                <a:spcPts val="0"/>
              </a:spcAft>
              <a:buClr>
                <a:schemeClr val="accent2"/>
              </a:buClr>
              <a:buSzPts val="1400"/>
              <a:buFont typeface="Maven Pro"/>
              <a:buChar char="●"/>
            </a:pPr>
            <a:endParaRPr lang="en-US" sz="1600" b="1" dirty="0">
              <a:effectLst/>
            </a:endParaRPr>
          </a:p>
          <a:p>
            <a:pPr marL="241300" lvl="0" indent="-215900" algn="l" rtl="0">
              <a:spcBef>
                <a:spcPts val="300"/>
              </a:spcBef>
              <a:spcAft>
                <a:spcPts val="0"/>
              </a:spcAft>
              <a:buClr>
                <a:schemeClr val="accent2"/>
              </a:buClr>
              <a:buSzPts val="1400"/>
              <a:buFont typeface="Maven Pro"/>
              <a:buChar char="●"/>
            </a:pPr>
            <a:endParaRPr sz="1400" dirty="0"/>
          </a:p>
        </p:txBody>
      </p:sp>
      <p:sp>
        <p:nvSpPr>
          <p:cNvPr id="1587" name="Google Shape;1587;p49"/>
          <p:cNvSpPr txBox="1">
            <a:spLocks noGrp="1"/>
          </p:cNvSpPr>
          <p:nvPr>
            <p:ph type="ctrTitle"/>
          </p:nvPr>
        </p:nvSpPr>
        <p:spPr>
          <a:xfrm>
            <a:off x="618824" y="411675"/>
            <a:ext cx="8153701" cy="577800"/>
          </a:xfrm>
          <a:prstGeom prst="rect">
            <a:avLst/>
          </a:prstGeom>
        </p:spPr>
        <p:txBody>
          <a:bodyPr spcFirstLastPara="1" wrap="square" lIns="91425" tIns="91425" rIns="91425" bIns="91425" anchor="b" anchorCtr="0">
            <a:noAutofit/>
          </a:bodyPr>
          <a:lstStyle/>
          <a:p>
            <a:pPr marL="25400" lvl="0" algn="l" rtl="0">
              <a:spcBef>
                <a:spcPts val="300"/>
              </a:spcBef>
              <a:spcAft>
                <a:spcPts val="0"/>
              </a:spcAft>
              <a:buClr>
                <a:schemeClr val="accent2"/>
              </a:buClr>
              <a:buSzPts val="1400"/>
            </a:pPr>
            <a:r>
              <a:rPr lang="en-US" sz="3200" b="1" dirty="0">
                <a:effectLst/>
              </a:rPr>
              <a:t>Handling missing data:</a:t>
            </a:r>
          </a:p>
        </p:txBody>
      </p:sp>
      <p:sp>
        <p:nvSpPr>
          <p:cNvPr id="4" name="Google Shape;1586;p49">
            <a:extLst>
              <a:ext uri="{FF2B5EF4-FFF2-40B4-BE49-F238E27FC236}">
                <a16:creationId xmlns:a16="http://schemas.microsoft.com/office/drawing/2014/main" id="{CB47BAEC-8F80-1A05-95D9-C7E57BD7C669}"/>
              </a:ext>
            </a:extLst>
          </p:cNvPr>
          <p:cNvSpPr txBox="1">
            <a:spLocks/>
          </p:cNvSpPr>
          <p:nvPr/>
        </p:nvSpPr>
        <p:spPr>
          <a:xfrm>
            <a:off x="725942" y="778800"/>
            <a:ext cx="5396252" cy="378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lnSpc>
                <a:spcPct val="150000"/>
              </a:lnSpc>
              <a:buNone/>
            </a:pPr>
            <a:r>
              <a:rPr lang="en-US" sz="1800" dirty="0">
                <a:latin typeface="Share Tech"/>
              </a:rPr>
              <a:t>We removed rows with missing information from the following categories:</a:t>
            </a:r>
          </a:p>
          <a:p>
            <a:pPr marL="0" indent="0">
              <a:lnSpc>
                <a:spcPct val="150000"/>
              </a:lnSpc>
              <a:buFont typeface="Livvic Light"/>
              <a:buNone/>
            </a:pPr>
            <a:endParaRPr lang="en-US" sz="1800" dirty="0">
              <a:latin typeface="Share Tech"/>
            </a:endParaRPr>
          </a:p>
          <a:p>
            <a:pPr marL="241300" indent="-215900">
              <a:spcBef>
                <a:spcPts val="300"/>
              </a:spcBef>
              <a:buClr>
                <a:schemeClr val="accent2"/>
              </a:buClr>
              <a:buSzPts val="1400"/>
              <a:buFont typeface="Maven Pro"/>
              <a:buChar char="●"/>
            </a:pPr>
            <a:endParaRPr lang="en-US" sz="2400" b="1" dirty="0"/>
          </a:p>
          <a:p>
            <a:pPr marL="241300" indent="-215900">
              <a:spcBef>
                <a:spcPts val="300"/>
              </a:spcBef>
              <a:buClr>
                <a:schemeClr val="accent2"/>
              </a:buClr>
              <a:buSzPts val="1400"/>
              <a:buFont typeface="Maven Pro"/>
              <a:buChar char="●"/>
            </a:pPr>
            <a:endParaRPr lang="en-US" sz="2000" b="1" dirty="0"/>
          </a:p>
          <a:p>
            <a:pPr marL="241300" indent="-215900">
              <a:spcBef>
                <a:spcPts val="300"/>
              </a:spcBef>
              <a:buClr>
                <a:schemeClr val="accent2"/>
              </a:buClr>
              <a:buSzPts val="1400"/>
              <a:buFont typeface="Maven Pro"/>
              <a:buChar char="●"/>
            </a:pPr>
            <a:endParaRPr lang="en-US" sz="1800" b="1" dirty="0"/>
          </a:p>
          <a:p>
            <a:pPr marL="241300" indent="-215900">
              <a:spcBef>
                <a:spcPts val="300"/>
              </a:spcBef>
              <a:buClr>
                <a:schemeClr val="accent2"/>
              </a:buClr>
              <a:buSzPts val="1400"/>
              <a:buFont typeface="Maven Pro"/>
              <a:buChar char="●"/>
            </a:pPr>
            <a:endParaRPr lang="en-US" sz="1600" b="1" dirty="0"/>
          </a:p>
          <a:p>
            <a:pPr marL="241300" indent="-215900">
              <a:spcBef>
                <a:spcPts val="300"/>
              </a:spcBef>
              <a:buClr>
                <a:schemeClr val="accent2"/>
              </a:buClr>
              <a:buSzPts val="1400"/>
              <a:buFont typeface="Maven Pro"/>
              <a:buChar char="●"/>
            </a:pPr>
            <a:endParaRPr lang="en-US" sz="1400" dirty="0"/>
          </a:p>
        </p:txBody>
      </p:sp>
    </p:spTree>
    <p:extLst>
      <p:ext uri="{BB962C8B-B14F-4D97-AF65-F5344CB8AC3E}">
        <p14:creationId xmlns:p14="http://schemas.microsoft.com/office/powerpoint/2010/main" val="118883774"/>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86">
                                            <p:txEl>
                                              <p:pRg st="0" end="0"/>
                                            </p:txEl>
                                          </p:spTgt>
                                        </p:tgtEl>
                                        <p:attrNameLst>
                                          <p:attrName>style.visibility</p:attrName>
                                        </p:attrNameLst>
                                      </p:cBhvr>
                                      <p:to>
                                        <p:strVal val="visible"/>
                                      </p:to>
                                    </p:set>
                                    <p:animEffect transition="in" filter="fade">
                                      <p:cBhvr>
                                        <p:cTn id="12" dur="1000"/>
                                        <p:tgtEl>
                                          <p:spTgt spid="1586">
                                            <p:txEl>
                                              <p:pRg st="0" end="0"/>
                                            </p:txEl>
                                          </p:spTgt>
                                        </p:tgtEl>
                                      </p:cBhvr>
                                    </p:animEffect>
                                    <p:anim calcmode="lin" valueType="num">
                                      <p:cBhvr>
                                        <p:cTn id="13" dur="1000" fill="hold"/>
                                        <p:tgtEl>
                                          <p:spTgt spid="158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586">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86">
                                            <p:txEl>
                                              <p:pRg st="1" end="1"/>
                                            </p:txEl>
                                          </p:spTgt>
                                        </p:tgtEl>
                                        <p:attrNameLst>
                                          <p:attrName>style.visibility</p:attrName>
                                        </p:attrNameLst>
                                      </p:cBhvr>
                                      <p:to>
                                        <p:strVal val="visible"/>
                                      </p:to>
                                    </p:set>
                                    <p:animEffect transition="in" filter="fade">
                                      <p:cBhvr>
                                        <p:cTn id="17" dur="1000"/>
                                        <p:tgtEl>
                                          <p:spTgt spid="1586">
                                            <p:txEl>
                                              <p:pRg st="1" end="1"/>
                                            </p:txEl>
                                          </p:spTgt>
                                        </p:tgtEl>
                                      </p:cBhvr>
                                    </p:animEffect>
                                    <p:anim calcmode="lin" valueType="num">
                                      <p:cBhvr>
                                        <p:cTn id="18" dur="1000" fill="hold"/>
                                        <p:tgtEl>
                                          <p:spTgt spid="1586">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586">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86">
                                            <p:txEl>
                                              <p:pRg st="2" end="2"/>
                                            </p:txEl>
                                          </p:spTgt>
                                        </p:tgtEl>
                                        <p:attrNameLst>
                                          <p:attrName>style.visibility</p:attrName>
                                        </p:attrNameLst>
                                      </p:cBhvr>
                                      <p:to>
                                        <p:strVal val="visible"/>
                                      </p:to>
                                    </p:set>
                                    <p:animEffect transition="in" filter="fade">
                                      <p:cBhvr>
                                        <p:cTn id="22" dur="1000"/>
                                        <p:tgtEl>
                                          <p:spTgt spid="1586">
                                            <p:txEl>
                                              <p:pRg st="2" end="2"/>
                                            </p:txEl>
                                          </p:spTgt>
                                        </p:tgtEl>
                                      </p:cBhvr>
                                    </p:animEffect>
                                    <p:anim calcmode="lin" valueType="num">
                                      <p:cBhvr>
                                        <p:cTn id="23" dur="1000" fill="hold"/>
                                        <p:tgtEl>
                                          <p:spTgt spid="1586">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1586">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86">
                                            <p:txEl>
                                              <p:pRg st="3" end="3"/>
                                            </p:txEl>
                                          </p:spTgt>
                                        </p:tgtEl>
                                        <p:attrNameLst>
                                          <p:attrName>style.visibility</p:attrName>
                                        </p:attrNameLst>
                                      </p:cBhvr>
                                      <p:to>
                                        <p:strVal val="visible"/>
                                      </p:to>
                                    </p:set>
                                    <p:animEffect transition="in" filter="fade">
                                      <p:cBhvr>
                                        <p:cTn id="27" dur="1000"/>
                                        <p:tgtEl>
                                          <p:spTgt spid="1586">
                                            <p:txEl>
                                              <p:pRg st="3" end="3"/>
                                            </p:txEl>
                                          </p:spTgt>
                                        </p:tgtEl>
                                      </p:cBhvr>
                                    </p:animEffect>
                                    <p:anim calcmode="lin" valueType="num">
                                      <p:cBhvr>
                                        <p:cTn id="28" dur="1000" fill="hold"/>
                                        <p:tgtEl>
                                          <p:spTgt spid="1586">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1586">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86">
                                            <p:txEl>
                                              <p:pRg st="4" end="4"/>
                                            </p:txEl>
                                          </p:spTgt>
                                        </p:tgtEl>
                                        <p:attrNameLst>
                                          <p:attrName>style.visibility</p:attrName>
                                        </p:attrNameLst>
                                      </p:cBhvr>
                                      <p:to>
                                        <p:strVal val="visible"/>
                                      </p:to>
                                    </p:set>
                                    <p:animEffect transition="in" filter="fade">
                                      <p:cBhvr>
                                        <p:cTn id="32" dur="1000"/>
                                        <p:tgtEl>
                                          <p:spTgt spid="1586">
                                            <p:txEl>
                                              <p:pRg st="4" end="4"/>
                                            </p:txEl>
                                          </p:spTgt>
                                        </p:tgtEl>
                                      </p:cBhvr>
                                    </p:animEffect>
                                    <p:anim calcmode="lin" valueType="num">
                                      <p:cBhvr>
                                        <p:cTn id="33" dur="1000" fill="hold"/>
                                        <p:tgtEl>
                                          <p:spTgt spid="1586">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158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6" grpId="0" build="p"/>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7" name="Google Shape;1587;p49"/>
          <p:cNvSpPr txBox="1">
            <a:spLocks noGrp="1"/>
          </p:cNvSpPr>
          <p:nvPr>
            <p:ph type="ctrTitle"/>
          </p:nvPr>
        </p:nvSpPr>
        <p:spPr>
          <a:xfrm>
            <a:off x="618824" y="411675"/>
            <a:ext cx="8153701" cy="577800"/>
          </a:xfrm>
          <a:prstGeom prst="rect">
            <a:avLst/>
          </a:prstGeom>
        </p:spPr>
        <p:txBody>
          <a:bodyPr spcFirstLastPara="1" wrap="square" lIns="91425" tIns="91425" rIns="91425" bIns="91425" anchor="b" anchorCtr="0">
            <a:noAutofit/>
          </a:bodyPr>
          <a:lstStyle/>
          <a:p>
            <a:pPr marL="25400" lvl="0" algn="l" rtl="0">
              <a:spcBef>
                <a:spcPts val="300"/>
              </a:spcBef>
              <a:spcAft>
                <a:spcPts val="0"/>
              </a:spcAft>
              <a:buClr>
                <a:schemeClr val="accent2"/>
              </a:buClr>
              <a:buSzPts val="1400"/>
            </a:pPr>
            <a:r>
              <a:rPr lang="en-US" sz="3200" b="1" dirty="0">
                <a:effectLst/>
              </a:rPr>
              <a:t>Handling missing data:</a:t>
            </a:r>
          </a:p>
        </p:txBody>
      </p:sp>
      <p:sp>
        <p:nvSpPr>
          <p:cNvPr id="4" name="Google Shape;1586;p49">
            <a:extLst>
              <a:ext uri="{FF2B5EF4-FFF2-40B4-BE49-F238E27FC236}">
                <a16:creationId xmlns:a16="http://schemas.microsoft.com/office/drawing/2014/main" id="{CB47BAEC-8F80-1A05-95D9-C7E57BD7C669}"/>
              </a:ext>
            </a:extLst>
          </p:cNvPr>
          <p:cNvSpPr txBox="1">
            <a:spLocks/>
          </p:cNvSpPr>
          <p:nvPr/>
        </p:nvSpPr>
        <p:spPr>
          <a:xfrm>
            <a:off x="758096" y="1064549"/>
            <a:ext cx="6171342" cy="378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lnSpc>
                <a:spcPct val="150000"/>
              </a:lnSpc>
              <a:buNone/>
            </a:pPr>
            <a:r>
              <a:rPr lang="en-US" sz="1800" dirty="0">
                <a:latin typeface="Share Tech"/>
              </a:rPr>
              <a:t>We deleted the following columns:</a:t>
            </a:r>
          </a:p>
          <a:p>
            <a:pPr marL="285750" indent="-285750">
              <a:lnSpc>
                <a:spcPct val="150000"/>
              </a:lnSpc>
            </a:pPr>
            <a:r>
              <a:rPr lang="en-US" sz="1800" dirty="0">
                <a:effectLst/>
              </a:rPr>
              <a:t>'</a:t>
            </a:r>
            <a:r>
              <a:rPr lang="en-US" sz="1800" dirty="0" err="1">
                <a:effectLst/>
              </a:rPr>
              <a:t>VGChartz</a:t>
            </a:r>
            <a:r>
              <a:rPr lang="en-US" sz="1800" dirty="0">
                <a:effectLst/>
              </a:rPr>
              <a:t> </a:t>
            </a:r>
            <a:r>
              <a:rPr lang="en-US" sz="1800" dirty="0" err="1">
                <a:effectLst/>
              </a:rPr>
              <a:t>Score','Critic</a:t>
            </a:r>
            <a:r>
              <a:rPr lang="en-US" sz="1800" dirty="0">
                <a:effectLst/>
              </a:rPr>
              <a:t> </a:t>
            </a:r>
            <a:r>
              <a:rPr lang="en-US" sz="1800" dirty="0" err="1">
                <a:effectLst/>
              </a:rPr>
              <a:t>Score','User</a:t>
            </a:r>
            <a:r>
              <a:rPr lang="en-US" sz="1800" dirty="0">
                <a:effectLst/>
              </a:rPr>
              <a:t> Score'</a:t>
            </a:r>
            <a:endParaRPr lang="en-US" sz="1800" dirty="0">
              <a:latin typeface="Share Tech"/>
            </a:endParaRPr>
          </a:p>
          <a:p>
            <a:pPr marL="0" indent="0">
              <a:lnSpc>
                <a:spcPct val="150000"/>
              </a:lnSpc>
              <a:buNone/>
            </a:pPr>
            <a:r>
              <a:rPr lang="en-US" sz="1800" dirty="0">
                <a:latin typeface="Share Tech"/>
              </a:rPr>
              <a:t> because we found that there was too much missing information, as can be seen in the following image:</a:t>
            </a:r>
          </a:p>
          <a:p>
            <a:pPr marL="0" indent="0">
              <a:lnSpc>
                <a:spcPct val="150000"/>
              </a:lnSpc>
              <a:buFont typeface="Livvic Light"/>
              <a:buNone/>
            </a:pPr>
            <a:endParaRPr lang="en-US" sz="1800" dirty="0">
              <a:latin typeface="Share Tech"/>
            </a:endParaRPr>
          </a:p>
          <a:p>
            <a:pPr marL="241300" indent="-215900">
              <a:spcBef>
                <a:spcPts val="300"/>
              </a:spcBef>
              <a:buClr>
                <a:schemeClr val="accent2"/>
              </a:buClr>
              <a:buSzPts val="1400"/>
              <a:buFont typeface="Maven Pro"/>
              <a:buChar char="●"/>
            </a:pPr>
            <a:endParaRPr lang="en-US" sz="2400" b="1" dirty="0"/>
          </a:p>
          <a:p>
            <a:pPr marL="241300" indent="-215900">
              <a:spcBef>
                <a:spcPts val="300"/>
              </a:spcBef>
              <a:buClr>
                <a:schemeClr val="accent2"/>
              </a:buClr>
              <a:buSzPts val="1400"/>
              <a:buFont typeface="Maven Pro"/>
              <a:buChar char="●"/>
            </a:pPr>
            <a:endParaRPr lang="en-US" sz="2000" b="1" dirty="0"/>
          </a:p>
          <a:p>
            <a:pPr marL="241300" indent="-215900">
              <a:spcBef>
                <a:spcPts val="300"/>
              </a:spcBef>
              <a:buClr>
                <a:schemeClr val="accent2"/>
              </a:buClr>
              <a:buSzPts val="1400"/>
              <a:buFont typeface="Maven Pro"/>
              <a:buChar char="●"/>
            </a:pPr>
            <a:endParaRPr lang="en-US" sz="1800" b="1" dirty="0"/>
          </a:p>
          <a:p>
            <a:pPr marL="241300" indent="-215900">
              <a:spcBef>
                <a:spcPts val="300"/>
              </a:spcBef>
              <a:buClr>
                <a:schemeClr val="accent2"/>
              </a:buClr>
              <a:buSzPts val="1400"/>
              <a:buFont typeface="Maven Pro"/>
              <a:buChar char="●"/>
            </a:pPr>
            <a:endParaRPr lang="en-US" sz="1600" b="1" dirty="0"/>
          </a:p>
          <a:p>
            <a:pPr marL="241300" indent="-215900">
              <a:spcBef>
                <a:spcPts val="300"/>
              </a:spcBef>
              <a:buClr>
                <a:schemeClr val="accent2"/>
              </a:buClr>
              <a:buSzPts val="1400"/>
              <a:buFont typeface="Maven Pro"/>
              <a:buChar char="●"/>
            </a:pPr>
            <a:endParaRPr lang="en-US" sz="1400" dirty="0"/>
          </a:p>
        </p:txBody>
      </p:sp>
      <p:pic>
        <p:nvPicPr>
          <p:cNvPr id="3" name="תמונה 2">
            <a:extLst>
              <a:ext uri="{FF2B5EF4-FFF2-40B4-BE49-F238E27FC236}">
                <a16:creationId xmlns:a16="http://schemas.microsoft.com/office/drawing/2014/main" id="{CC665222-8BC1-A406-3966-732433018DE5}"/>
              </a:ext>
            </a:extLst>
          </p:cNvPr>
          <p:cNvPicPr>
            <a:picLocks noChangeAspect="1"/>
          </p:cNvPicPr>
          <p:nvPr/>
        </p:nvPicPr>
        <p:blipFill>
          <a:blip r:embed="rId3"/>
          <a:stretch>
            <a:fillRect/>
          </a:stretch>
        </p:blipFill>
        <p:spPr>
          <a:xfrm>
            <a:off x="4791740" y="2571750"/>
            <a:ext cx="3118128" cy="2028919"/>
          </a:xfrm>
          <a:prstGeom prst="rect">
            <a:avLst/>
          </a:prstGeom>
        </p:spPr>
      </p:pic>
    </p:spTree>
    <p:extLst>
      <p:ext uri="{BB962C8B-B14F-4D97-AF65-F5344CB8AC3E}">
        <p14:creationId xmlns:p14="http://schemas.microsoft.com/office/powerpoint/2010/main" val="1690839540"/>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49"/>
          <p:cNvSpPr txBox="1">
            <a:spLocks noGrp="1"/>
          </p:cNvSpPr>
          <p:nvPr>
            <p:ph type="body" idx="1"/>
          </p:nvPr>
        </p:nvSpPr>
        <p:spPr>
          <a:xfrm>
            <a:off x="618824" y="1052245"/>
            <a:ext cx="8153701" cy="3786900"/>
          </a:xfrm>
          <a:prstGeom prst="rect">
            <a:avLst/>
          </a:prstGeom>
        </p:spPr>
        <p:txBody>
          <a:bodyPr spcFirstLastPara="1" wrap="square" lIns="91425" tIns="91425" rIns="91425" bIns="91425" anchor="t" anchorCtr="0">
            <a:noAutofit/>
          </a:bodyPr>
          <a:lstStyle/>
          <a:p>
            <a:pPr marL="241300" indent="-215900">
              <a:spcBef>
                <a:spcPts val="300"/>
              </a:spcBef>
              <a:buClr>
                <a:schemeClr val="accent2"/>
              </a:buClr>
              <a:buSzPts val="1400"/>
              <a:buFont typeface="Maven Pro"/>
              <a:buChar char="●"/>
            </a:pPr>
            <a:r>
              <a:rPr lang="en-US" sz="1600" dirty="0">
                <a:effectLst/>
              </a:rPr>
              <a:t>We have seen that there are 5160 duplicates in both the "game" and "console" categories, to handle this duplication we used a help column that contains the amount of missing information in each row, and so we removed the rows that contained the least information and kept the row with the least missing information.</a:t>
            </a:r>
          </a:p>
          <a:p>
            <a:pPr marL="241300" indent="-215900">
              <a:spcBef>
                <a:spcPts val="300"/>
              </a:spcBef>
              <a:buClr>
                <a:schemeClr val="accent2"/>
              </a:buClr>
              <a:buSzPts val="1400"/>
              <a:buFont typeface="Maven Pro"/>
              <a:buChar char="●"/>
            </a:pPr>
            <a:endParaRPr lang="en-US" sz="2400" b="1" dirty="0">
              <a:effectLst/>
            </a:endParaRPr>
          </a:p>
          <a:p>
            <a:pPr marL="241300" indent="-215900">
              <a:spcBef>
                <a:spcPts val="300"/>
              </a:spcBef>
              <a:buClr>
                <a:schemeClr val="accent2"/>
              </a:buClr>
              <a:buSzPts val="1400"/>
              <a:buFont typeface="Maven Pro"/>
              <a:buChar char="●"/>
            </a:pPr>
            <a:endParaRPr lang="en-US" sz="2000" b="1" dirty="0">
              <a:effectLst/>
            </a:endParaRPr>
          </a:p>
          <a:p>
            <a:pPr marL="241300" indent="-215900">
              <a:spcBef>
                <a:spcPts val="300"/>
              </a:spcBef>
              <a:buClr>
                <a:schemeClr val="accent2"/>
              </a:buClr>
              <a:buSzPts val="1400"/>
              <a:buFont typeface="Maven Pro"/>
              <a:buChar char="●"/>
            </a:pPr>
            <a:endParaRPr lang="en-US" sz="1800" b="1" dirty="0">
              <a:effectLst/>
            </a:endParaRPr>
          </a:p>
          <a:p>
            <a:pPr marL="241300" lvl="0" indent="-215900" algn="l" rtl="0">
              <a:spcBef>
                <a:spcPts val="300"/>
              </a:spcBef>
              <a:spcAft>
                <a:spcPts val="0"/>
              </a:spcAft>
              <a:buClr>
                <a:schemeClr val="accent2"/>
              </a:buClr>
              <a:buSzPts val="1400"/>
              <a:buFont typeface="Maven Pro"/>
              <a:buChar char="●"/>
            </a:pPr>
            <a:endParaRPr lang="en-US" sz="1600" b="1" dirty="0">
              <a:effectLst/>
            </a:endParaRPr>
          </a:p>
          <a:p>
            <a:pPr marL="241300" lvl="0" indent="-215900" algn="l" rtl="0">
              <a:spcBef>
                <a:spcPts val="300"/>
              </a:spcBef>
              <a:spcAft>
                <a:spcPts val="0"/>
              </a:spcAft>
              <a:buClr>
                <a:schemeClr val="accent2"/>
              </a:buClr>
              <a:buSzPts val="1400"/>
              <a:buFont typeface="Maven Pro"/>
              <a:buChar char="●"/>
            </a:pPr>
            <a:endParaRPr sz="1400" dirty="0"/>
          </a:p>
        </p:txBody>
      </p:sp>
      <p:sp>
        <p:nvSpPr>
          <p:cNvPr id="1587" name="Google Shape;1587;p49"/>
          <p:cNvSpPr txBox="1">
            <a:spLocks noGrp="1"/>
          </p:cNvSpPr>
          <p:nvPr>
            <p:ph type="ctrTitle"/>
          </p:nvPr>
        </p:nvSpPr>
        <p:spPr>
          <a:xfrm>
            <a:off x="618824" y="411675"/>
            <a:ext cx="8153701" cy="577800"/>
          </a:xfrm>
          <a:prstGeom prst="rect">
            <a:avLst/>
          </a:prstGeom>
        </p:spPr>
        <p:txBody>
          <a:bodyPr spcFirstLastPara="1" wrap="square" lIns="91425" tIns="91425" rIns="91425" bIns="91425" anchor="b" anchorCtr="0">
            <a:noAutofit/>
          </a:bodyPr>
          <a:lstStyle/>
          <a:p>
            <a:pPr marL="25400" lvl="0" algn="l" rtl="0">
              <a:spcBef>
                <a:spcPts val="300"/>
              </a:spcBef>
              <a:spcAft>
                <a:spcPts val="0"/>
              </a:spcAft>
              <a:buClr>
                <a:schemeClr val="accent2"/>
              </a:buClr>
              <a:buSzPts val="1400"/>
            </a:pPr>
            <a:r>
              <a:rPr lang="en-US" sz="3200" b="1" dirty="0">
                <a:effectLst/>
              </a:rPr>
              <a:t>Handling duplicates:</a:t>
            </a:r>
          </a:p>
        </p:txBody>
      </p:sp>
    </p:spTree>
    <p:extLst>
      <p:ext uri="{BB962C8B-B14F-4D97-AF65-F5344CB8AC3E}">
        <p14:creationId xmlns:p14="http://schemas.microsoft.com/office/powerpoint/2010/main" val="3196633605"/>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86">
                                            <p:txEl>
                                              <p:pRg st="0" end="0"/>
                                            </p:txEl>
                                          </p:spTgt>
                                        </p:tgtEl>
                                        <p:attrNameLst>
                                          <p:attrName>style.visibility</p:attrName>
                                        </p:attrNameLst>
                                      </p:cBhvr>
                                      <p:to>
                                        <p:strVal val="visible"/>
                                      </p:to>
                                    </p:set>
                                    <p:animEffect transition="in" filter="fade">
                                      <p:cBhvr>
                                        <p:cTn id="7" dur="1000"/>
                                        <p:tgtEl>
                                          <p:spTgt spid="1586">
                                            <p:txEl>
                                              <p:pRg st="0" end="0"/>
                                            </p:txEl>
                                          </p:spTgt>
                                        </p:tgtEl>
                                      </p:cBhvr>
                                    </p:animEffect>
                                    <p:anim calcmode="lin" valueType="num">
                                      <p:cBhvr>
                                        <p:cTn id="8" dur="1000" fill="hold"/>
                                        <p:tgtEl>
                                          <p:spTgt spid="158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8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49"/>
          <p:cNvSpPr txBox="1">
            <a:spLocks noGrp="1"/>
          </p:cNvSpPr>
          <p:nvPr>
            <p:ph type="body" idx="1"/>
          </p:nvPr>
        </p:nvSpPr>
        <p:spPr>
          <a:xfrm>
            <a:off x="618824" y="1052245"/>
            <a:ext cx="8153701" cy="3786900"/>
          </a:xfrm>
          <a:prstGeom prst="rect">
            <a:avLst/>
          </a:prstGeom>
        </p:spPr>
        <p:txBody>
          <a:bodyPr spcFirstLastPara="1" wrap="square" lIns="91425" tIns="91425" rIns="91425" bIns="91425" anchor="t" anchorCtr="0">
            <a:noAutofit/>
          </a:bodyPr>
          <a:lstStyle/>
          <a:p>
            <a:pPr marL="241300" indent="-215900">
              <a:spcBef>
                <a:spcPts val="300"/>
              </a:spcBef>
              <a:buClr>
                <a:schemeClr val="accent2"/>
              </a:buClr>
              <a:buSzPts val="1400"/>
              <a:buFont typeface="Maven Pro"/>
              <a:buChar char="●"/>
            </a:pPr>
            <a:r>
              <a:rPr lang="en-US" sz="1600" dirty="0">
                <a:effectLst/>
              </a:rPr>
              <a:t>We had to change the information displayed as a string in the columns of the sales quantity to a decimal number for example:</a:t>
            </a:r>
          </a:p>
          <a:p>
            <a:pPr marL="25400" indent="0">
              <a:spcBef>
                <a:spcPts val="300"/>
              </a:spcBef>
              <a:buClr>
                <a:schemeClr val="accent2"/>
              </a:buClr>
              <a:buSzPts val="1400"/>
              <a:buNone/>
            </a:pPr>
            <a:r>
              <a:rPr lang="en-US" sz="1600" dirty="0"/>
              <a:t>   </a:t>
            </a:r>
            <a:r>
              <a:rPr lang="en-US" sz="1600" dirty="0">
                <a:effectLst/>
              </a:rPr>
              <a:t>"51.00m" to 51,000,000</a:t>
            </a:r>
          </a:p>
          <a:p>
            <a:pPr marL="241300" indent="-215900">
              <a:spcBef>
                <a:spcPts val="300"/>
              </a:spcBef>
              <a:buClr>
                <a:schemeClr val="accent2"/>
              </a:buClr>
              <a:buSzPts val="1400"/>
              <a:buFont typeface="Maven Pro"/>
              <a:buChar char="●"/>
            </a:pPr>
            <a:r>
              <a:rPr lang="en-US" sz="1600" dirty="0">
                <a:effectLst/>
              </a:rPr>
              <a:t>We extracted from the string of the game release date to specific columns of "Release Year" and "Release Month" for example:</a:t>
            </a:r>
          </a:p>
          <a:p>
            <a:pPr marL="25400" indent="0">
              <a:spcBef>
                <a:spcPts val="300"/>
              </a:spcBef>
              <a:buClr>
                <a:schemeClr val="accent2"/>
              </a:buClr>
              <a:buSzPts val="1400"/>
              <a:buNone/>
            </a:pPr>
            <a:r>
              <a:rPr lang="en-US" sz="1600" dirty="0">
                <a:effectLst/>
              </a:rPr>
              <a:t>    "30th Jun 97" to "Year of Release" - 1997 and "Month of Release" - 6</a:t>
            </a:r>
          </a:p>
          <a:p>
            <a:pPr marL="241300" indent="-215900">
              <a:spcBef>
                <a:spcPts val="300"/>
              </a:spcBef>
              <a:buClr>
                <a:schemeClr val="accent2"/>
              </a:buClr>
              <a:buSzPts val="1400"/>
              <a:buFont typeface="Maven Pro"/>
              <a:buChar char="●"/>
            </a:pPr>
            <a:r>
              <a:rPr lang="en-US" sz="1600" dirty="0">
                <a:effectLst/>
              </a:rPr>
              <a:t>We added a "hit games" column and entered ‘1’ when the sales volume of that game was over ‘1’ million and ‘0’ otherwise</a:t>
            </a:r>
          </a:p>
          <a:p>
            <a:pPr marL="241300" indent="-215900">
              <a:spcBef>
                <a:spcPts val="300"/>
              </a:spcBef>
              <a:buClr>
                <a:schemeClr val="accent2"/>
              </a:buClr>
              <a:buSzPts val="1400"/>
              <a:buFont typeface="Maven Pro"/>
              <a:buChar char="●"/>
            </a:pPr>
            <a:r>
              <a:rPr lang="en-US" sz="1600" dirty="0"/>
              <a:t>We deleted all games released before 1980 because we defined them as outliers for our research</a:t>
            </a:r>
          </a:p>
          <a:p>
            <a:pPr marL="241300" indent="-215900">
              <a:spcBef>
                <a:spcPts val="300"/>
              </a:spcBef>
              <a:buClr>
                <a:schemeClr val="accent2"/>
              </a:buClr>
              <a:buSzPts val="1400"/>
              <a:buFont typeface="Maven Pro"/>
              <a:buChar char="●"/>
            </a:pPr>
            <a:endParaRPr lang="en-US" sz="2000" b="1" dirty="0">
              <a:effectLst/>
            </a:endParaRPr>
          </a:p>
          <a:p>
            <a:pPr marL="241300" indent="-215900">
              <a:spcBef>
                <a:spcPts val="300"/>
              </a:spcBef>
              <a:buClr>
                <a:schemeClr val="accent2"/>
              </a:buClr>
              <a:buSzPts val="1400"/>
              <a:buFont typeface="Maven Pro"/>
              <a:buChar char="●"/>
            </a:pPr>
            <a:endParaRPr lang="en-US" sz="1800" b="1" dirty="0">
              <a:effectLst/>
            </a:endParaRPr>
          </a:p>
          <a:p>
            <a:pPr marL="241300" lvl="0" indent="-215900" algn="l" rtl="0">
              <a:spcBef>
                <a:spcPts val="300"/>
              </a:spcBef>
              <a:spcAft>
                <a:spcPts val="0"/>
              </a:spcAft>
              <a:buClr>
                <a:schemeClr val="accent2"/>
              </a:buClr>
              <a:buSzPts val="1400"/>
              <a:buFont typeface="Maven Pro"/>
              <a:buChar char="●"/>
            </a:pPr>
            <a:endParaRPr lang="en-US" sz="1600" b="1" dirty="0">
              <a:effectLst/>
            </a:endParaRPr>
          </a:p>
          <a:p>
            <a:pPr marL="241300" lvl="0" indent="-215900" algn="l" rtl="0">
              <a:spcBef>
                <a:spcPts val="300"/>
              </a:spcBef>
              <a:spcAft>
                <a:spcPts val="0"/>
              </a:spcAft>
              <a:buClr>
                <a:schemeClr val="accent2"/>
              </a:buClr>
              <a:buSzPts val="1400"/>
              <a:buFont typeface="Maven Pro"/>
              <a:buChar char="●"/>
            </a:pPr>
            <a:endParaRPr sz="1400" dirty="0"/>
          </a:p>
        </p:txBody>
      </p:sp>
      <p:sp>
        <p:nvSpPr>
          <p:cNvPr id="1587" name="Google Shape;1587;p49"/>
          <p:cNvSpPr txBox="1">
            <a:spLocks noGrp="1"/>
          </p:cNvSpPr>
          <p:nvPr>
            <p:ph type="ctrTitle"/>
          </p:nvPr>
        </p:nvSpPr>
        <p:spPr>
          <a:xfrm>
            <a:off x="618824" y="411675"/>
            <a:ext cx="8153701" cy="577800"/>
          </a:xfrm>
          <a:prstGeom prst="rect">
            <a:avLst/>
          </a:prstGeom>
        </p:spPr>
        <p:txBody>
          <a:bodyPr spcFirstLastPara="1" wrap="square" lIns="91425" tIns="91425" rIns="91425" bIns="91425" anchor="b" anchorCtr="0">
            <a:noAutofit/>
          </a:bodyPr>
          <a:lstStyle/>
          <a:p>
            <a:pPr marL="25400" lvl="0" algn="l" rtl="0">
              <a:spcBef>
                <a:spcPts val="300"/>
              </a:spcBef>
              <a:spcAft>
                <a:spcPts val="0"/>
              </a:spcAft>
              <a:buClr>
                <a:schemeClr val="accent2"/>
              </a:buClr>
              <a:buSzPts val="1400"/>
            </a:pPr>
            <a:r>
              <a:rPr lang="en-US" sz="3200" b="1" dirty="0">
                <a:effectLst/>
              </a:rPr>
              <a:t>Editing data:</a:t>
            </a:r>
          </a:p>
        </p:txBody>
      </p:sp>
    </p:spTree>
    <p:extLst>
      <p:ext uri="{BB962C8B-B14F-4D97-AF65-F5344CB8AC3E}">
        <p14:creationId xmlns:p14="http://schemas.microsoft.com/office/powerpoint/2010/main" val="3289953726"/>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86">
                                            <p:txEl>
                                              <p:pRg st="0" end="0"/>
                                            </p:txEl>
                                          </p:spTgt>
                                        </p:tgtEl>
                                        <p:attrNameLst>
                                          <p:attrName>style.visibility</p:attrName>
                                        </p:attrNameLst>
                                      </p:cBhvr>
                                      <p:to>
                                        <p:strVal val="visible"/>
                                      </p:to>
                                    </p:set>
                                    <p:animEffect transition="in" filter="fade">
                                      <p:cBhvr>
                                        <p:cTn id="7" dur="1000"/>
                                        <p:tgtEl>
                                          <p:spTgt spid="1586">
                                            <p:txEl>
                                              <p:pRg st="0" end="0"/>
                                            </p:txEl>
                                          </p:spTgt>
                                        </p:tgtEl>
                                      </p:cBhvr>
                                    </p:animEffect>
                                    <p:anim calcmode="lin" valueType="num">
                                      <p:cBhvr>
                                        <p:cTn id="8" dur="1000" fill="hold"/>
                                        <p:tgtEl>
                                          <p:spTgt spid="158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8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586">
                                            <p:txEl>
                                              <p:pRg st="1" end="1"/>
                                            </p:txEl>
                                          </p:spTgt>
                                        </p:tgtEl>
                                        <p:attrNameLst>
                                          <p:attrName>style.visibility</p:attrName>
                                        </p:attrNameLst>
                                      </p:cBhvr>
                                      <p:to>
                                        <p:strVal val="visible"/>
                                      </p:to>
                                    </p:set>
                                    <p:animEffect transition="in" filter="fade">
                                      <p:cBhvr>
                                        <p:cTn id="13" dur="1000"/>
                                        <p:tgtEl>
                                          <p:spTgt spid="1586">
                                            <p:txEl>
                                              <p:pRg st="1" end="1"/>
                                            </p:txEl>
                                          </p:spTgt>
                                        </p:tgtEl>
                                      </p:cBhvr>
                                    </p:animEffect>
                                    <p:anim calcmode="lin" valueType="num">
                                      <p:cBhvr>
                                        <p:cTn id="14" dur="1000" fill="hold"/>
                                        <p:tgtEl>
                                          <p:spTgt spid="1586">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1586">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586">
                                            <p:txEl>
                                              <p:pRg st="2" end="2"/>
                                            </p:txEl>
                                          </p:spTgt>
                                        </p:tgtEl>
                                        <p:attrNameLst>
                                          <p:attrName>style.visibility</p:attrName>
                                        </p:attrNameLst>
                                      </p:cBhvr>
                                      <p:to>
                                        <p:strVal val="visible"/>
                                      </p:to>
                                    </p:set>
                                    <p:animEffect transition="in" filter="fade">
                                      <p:cBhvr>
                                        <p:cTn id="19" dur="1000"/>
                                        <p:tgtEl>
                                          <p:spTgt spid="1586">
                                            <p:txEl>
                                              <p:pRg st="2" end="2"/>
                                            </p:txEl>
                                          </p:spTgt>
                                        </p:tgtEl>
                                      </p:cBhvr>
                                    </p:animEffect>
                                    <p:anim calcmode="lin" valueType="num">
                                      <p:cBhvr>
                                        <p:cTn id="20" dur="1000" fill="hold"/>
                                        <p:tgtEl>
                                          <p:spTgt spid="158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586">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586">
                                            <p:txEl>
                                              <p:pRg st="3" end="3"/>
                                            </p:txEl>
                                          </p:spTgt>
                                        </p:tgtEl>
                                        <p:attrNameLst>
                                          <p:attrName>style.visibility</p:attrName>
                                        </p:attrNameLst>
                                      </p:cBhvr>
                                      <p:to>
                                        <p:strVal val="visible"/>
                                      </p:to>
                                    </p:set>
                                    <p:animEffect transition="in" filter="fade">
                                      <p:cBhvr>
                                        <p:cTn id="25" dur="1000"/>
                                        <p:tgtEl>
                                          <p:spTgt spid="1586">
                                            <p:txEl>
                                              <p:pRg st="3" end="3"/>
                                            </p:txEl>
                                          </p:spTgt>
                                        </p:tgtEl>
                                      </p:cBhvr>
                                    </p:animEffect>
                                    <p:anim calcmode="lin" valueType="num">
                                      <p:cBhvr>
                                        <p:cTn id="26" dur="1000" fill="hold"/>
                                        <p:tgtEl>
                                          <p:spTgt spid="1586">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586">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586">
                                            <p:txEl>
                                              <p:pRg st="4" end="4"/>
                                            </p:txEl>
                                          </p:spTgt>
                                        </p:tgtEl>
                                        <p:attrNameLst>
                                          <p:attrName>style.visibility</p:attrName>
                                        </p:attrNameLst>
                                      </p:cBhvr>
                                      <p:to>
                                        <p:strVal val="visible"/>
                                      </p:to>
                                    </p:set>
                                    <p:animEffect transition="in" filter="fade">
                                      <p:cBhvr>
                                        <p:cTn id="31" dur="1000"/>
                                        <p:tgtEl>
                                          <p:spTgt spid="1586">
                                            <p:txEl>
                                              <p:pRg st="4" end="4"/>
                                            </p:txEl>
                                          </p:spTgt>
                                        </p:tgtEl>
                                      </p:cBhvr>
                                    </p:animEffect>
                                    <p:anim calcmode="lin" valueType="num">
                                      <p:cBhvr>
                                        <p:cTn id="32" dur="1000" fill="hold"/>
                                        <p:tgtEl>
                                          <p:spTgt spid="1586">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1586">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1586">
                                            <p:txEl>
                                              <p:pRg st="5" end="5"/>
                                            </p:txEl>
                                          </p:spTgt>
                                        </p:tgtEl>
                                        <p:attrNameLst>
                                          <p:attrName>style.visibility</p:attrName>
                                        </p:attrNameLst>
                                      </p:cBhvr>
                                      <p:to>
                                        <p:strVal val="visible"/>
                                      </p:to>
                                    </p:set>
                                    <p:animEffect transition="in" filter="fade">
                                      <p:cBhvr>
                                        <p:cTn id="37" dur="1000"/>
                                        <p:tgtEl>
                                          <p:spTgt spid="1586">
                                            <p:txEl>
                                              <p:pRg st="5" end="5"/>
                                            </p:txEl>
                                          </p:spTgt>
                                        </p:tgtEl>
                                      </p:cBhvr>
                                    </p:animEffect>
                                    <p:anim calcmode="lin" valueType="num">
                                      <p:cBhvr>
                                        <p:cTn id="38" dur="1000" fill="hold"/>
                                        <p:tgtEl>
                                          <p:spTgt spid="1586">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158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cxnSp>
        <p:nvCxnSpPr>
          <p:cNvPr id="1233" name="Google Shape;1233;p43"/>
          <p:cNvCxnSpPr>
            <a:endCxn id="1234" idx="1"/>
          </p:cNvCxnSpPr>
          <p:nvPr/>
        </p:nvCxnSpPr>
        <p:spPr>
          <a:xfrm rot="5400000" flipH="1">
            <a:off x="1203175" y="2002350"/>
            <a:ext cx="2287800" cy="1226700"/>
          </a:xfrm>
          <a:prstGeom prst="bentConnector4">
            <a:avLst>
              <a:gd name="adj1" fmla="val 23940"/>
              <a:gd name="adj2" fmla="val 119412"/>
            </a:avLst>
          </a:prstGeom>
          <a:noFill/>
          <a:ln w="9525" cap="flat" cmpd="sng">
            <a:solidFill>
              <a:schemeClr val="lt2"/>
            </a:solidFill>
            <a:prstDash val="solid"/>
            <a:round/>
            <a:headEnd type="none" w="med" len="med"/>
            <a:tailEnd type="none" w="med" len="med"/>
          </a:ln>
        </p:spPr>
      </p:cxnSp>
      <p:sp>
        <p:nvSpPr>
          <p:cNvPr id="1234" name="Google Shape;1234;p43"/>
          <p:cNvSpPr txBox="1">
            <a:spLocks noGrp="1"/>
          </p:cNvSpPr>
          <p:nvPr>
            <p:ph type="title"/>
          </p:nvPr>
        </p:nvSpPr>
        <p:spPr>
          <a:xfrm>
            <a:off x="1733725" y="856650"/>
            <a:ext cx="5676600" cy="123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17487 × 14</a:t>
            </a:r>
            <a:endParaRPr lang="en" dirty="0"/>
          </a:p>
        </p:txBody>
      </p:sp>
      <p:sp>
        <p:nvSpPr>
          <p:cNvPr id="1235" name="Google Shape;1235;p43"/>
          <p:cNvSpPr txBox="1">
            <a:spLocks noGrp="1"/>
          </p:cNvSpPr>
          <p:nvPr>
            <p:ph type="body" idx="1"/>
          </p:nvPr>
        </p:nvSpPr>
        <p:spPr>
          <a:xfrm>
            <a:off x="2430049" y="1900200"/>
            <a:ext cx="4121064" cy="715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This is the amount of information after we have edited the rescue we extracted from the site</a:t>
            </a:r>
            <a:endParaRPr dirty="0"/>
          </a:p>
        </p:txBody>
      </p:sp>
    </p:spTree>
    <p:extLst>
      <p:ext uri="{BB962C8B-B14F-4D97-AF65-F5344CB8AC3E}">
        <p14:creationId xmlns:p14="http://schemas.microsoft.com/office/powerpoint/2010/main" val="4135473511"/>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234"/>
                                        </p:tgtEl>
                                        <p:attrNameLst>
                                          <p:attrName>style.visibility</p:attrName>
                                        </p:attrNameLst>
                                      </p:cBhvr>
                                      <p:to>
                                        <p:strVal val="visible"/>
                                      </p:to>
                                    </p:set>
                                    <p:anim calcmode="lin" valueType="num">
                                      <p:cBhvr>
                                        <p:cTn id="7" dur="1000" fill="hold"/>
                                        <p:tgtEl>
                                          <p:spTgt spid="1234"/>
                                        </p:tgtEl>
                                        <p:attrNameLst>
                                          <p:attrName>ppt_w</p:attrName>
                                        </p:attrNameLst>
                                      </p:cBhvr>
                                      <p:tavLst>
                                        <p:tav tm="0">
                                          <p:val>
                                            <p:fltVal val="0"/>
                                          </p:val>
                                        </p:tav>
                                        <p:tav tm="100000">
                                          <p:val>
                                            <p:strVal val="#ppt_w"/>
                                          </p:val>
                                        </p:tav>
                                      </p:tavLst>
                                    </p:anim>
                                    <p:anim calcmode="lin" valueType="num">
                                      <p:cBhvr>
                                        <p:cTn id="8" dur="1000" fill="hold"/>
                                        <p:tgtEl>
                                          <p:spTgt spid="1234"/>
                                        </p:tgtEl>
                                        <p:attrNameLst>
                                          <p:attrName>ppt_h</p:attrName>
                                        </p:attrNameLst>
                                      </p:cBhvr>
                                      <p:tavLst>
                                        <p:tav tm="0">
                                          <p:val>
                                            <p:fltVal val="0"/>
                                          </p:val>
                                        </p:tav>
                                        <p:tav tm="100000">
                                          <p:val>
                                            <p:strVal val="#ppt_h"/>
                                          </p:val>
                                        </p:tav>
                                      </p:tavLst>
                                    </p:anim>
                                    <p:anim calcmode="lin" valueType="num">
                                      <p:cBhvr>
                                        <p:cTn id="9" dur="1000" fill="hold"/>
                                        <p:tgtEl>
                                          <p:spTgt spid="1234"/>
                                        </p:tgtEl>
                                        <p:attrNameLst>
                                          <p:attrName>style.rotation</p:attrName>
                                        </p:attrNameLst>
                                      </p:cBhvr>
                                      <p:tavLst>
                                        <p:tav tm="0">
                                          <p:val>
                                            <p:fltVal val="90"/>
                                          </p:val>
                                        </p:tav>
                                        <p:tav tm="100000">
                                          <p:val>
                                            <p:fltVal val="0"/>
                                          </p:val>
                                        </p:tav>
                                      </p:tavLst>
                                    </p:anim>
                                    <p:animEffect transition="in" filter="fade">
                                      <p:cBhvr>
                                        <p:cTn id="10" dur="1000"/>
                                        <p:tgtEl>
                                          <p:spTgt spid="123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235">
                                            <p:txEl>
                                              <p:pRg st="0" end="0"/>
                                            </p:txEl>
                                          </p:spTgt>
                                        </p:tgtEl>
                                        <p:attrNameLst>
                                          <p:attrName>style.visibility</p:attrName>
                                        </p:attrNameLst>
                                      </p:cBhvr>
                                      <p:to>
                                        <p:strVal val="visible"/>
                                      </p:to>
                                    </p:set>
                                    <p:anim calcmode="lin" valueType="num">
                                      <p:cBhvr>
                                        <p:cTn id="13" dur="1000" fill="hold"/>
                                        <p:tgtEl>
                                          <p:spTgt spid="1235">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1235">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1235">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12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4" grpId="0"/>
      <p:bldP spid="123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296" name="Google Shape;1079;p37">
            <a:extLst>
              <a:ext uri="{FF2B5EF4-FFF2-40B4-BE49-F238E27FC236}">
                <a16:creationId xmlns:a16="http://schemas.microsoft.com/office/drawing/2014/main" id="{333608FC-0FF0-36EE-0C5F-886E7F0B65AB}"/>
              </a:ext>
            </a:extLst>
          </p:cNvPr>
          <p:cNvSpPr txBox="1">
            <a:spLocks/>
          </p:cNvSpPr>
          <p:nvPr/>
        </p:nvSpPr>
        <p:spPr>
          <a:xfrm>
            <a:off x="350560" y="78150"/>
            <a:ext cx="8300006" cy="215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ctr"/>
            <a:r>
              <a:rPr lang="en-US" sz="3600" dirty="0"/>
              <a:t>BEFORE                         </a:t>
            </a:r>
            <a:r>
              <a:rPr lang="en-US" sz="3600" dirty="0">
                <a:solidFill>
                  <a:schemeClr val="accent3"/>
                </a:solidFill>
              </a:rPr>
              <a:t>AFTER</a:t>
            </a:r>
          </a:p>
        </p:txBody>
      </p:sp>
      <p:pic>
        <p:nvPicPr>
          <p:cNvPr id="297" name="תמונה 296">
            <a:extLst>
              <a:ext uri="{FF2B5EF4-FFF2-40B4-BE49-F238E27FC236}">
                <a16:creationId xmlns:a16="http://schemas.microsoft.com/office/drawing/2014/main" id="{F400C0B8-F5CA-4EE0-5B28-667408188D74}"/>
              </a:ext>
            </a:extLst>
          </p:cNvPr>
          <p:cNvPicPr>
            <a:picLocks noChangeAspect="1"/>
          </p:cNvPicPr>
          <p:nvPr/>
        </p:nvPicPr>
        <p:blipFill>
          <a:blip r:embed="rId3"/>
          <a:stretch>
            <a:fillRect/>
          </a:stretch>
        </p:blipFill>
        <p:spPr>
          <a:xfrm>
            <a:off x="5294509" y="1520799"/>
            <a:ext cx="2736840" cy="2973682"/>
          </a:xfrm>
          <a:prstGeom prst="rect">
            <a:avLst/>
          </a:prstGeom>
        </p:spPr>
      </p:pic>
      <p:pic>
        <p:nvPicPr>
          <p:cNvPr id="298" name="תמונה 297">
            <a:extLst>
              <a:ext uri="{FF2B5EF4-FFF2-40B4-BE49-F238E27FC236}">
                <a16:creationId xmlns:a16="http://schemas.microsoft.com/office/drawing/2014/main" id="{E115AB1B-19C2-5463-9E89-08051E06E71B}"/>
              </a:ext>
            </a:extLst>
          </p:cNvPr>
          <p:cNvPicPr>
            <a:picLocks noChangeAspect="1"/>
          </p:cNvPicPr>
          <p:nvPr/>
        </p:nvPicPr>
        <p:blipFill>
          <a:blip r:embed="rId4"/>
          <a:stretch>
            <a:fillRect/>
          </a:stretch>
        </p:blipFill>
        <p:spPr>
          <a:xfrm>
            <a:off x="1192382" y="1520799"/>
            <a:ext cx="2594796" cy="297368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96"/>
                                        </p:tgtEl>
                                        <p:attrNameLst>
                                          <p:attrName>style.visibility</p:attrName>
                                        </p:attrNameLst>
                                      </p:cBhvr>
                                      <p:to>
                                        <p:strVal val="visible"/>
                                      </p:to>
                                    </p:set>
                                    <p:anim calcmode="lin" valueType="num">
                                      <p:cBhvr>
                                        <p:cTn id="7" dur="1000" fill="hold"/>
                                        <p:tgtEl>
                                          <p:spTgt spid="296"/>
                                        </p:tgtEl>
                                        <p:attrNameLst>
                                          <p:attrName>ppt_w</p:attrName>
                                        </p:attrNameLst>
                                      </p:cBhvr>
                                      <p:tavLst>
                                        <p:tav tm="0">
                                          <p:val>
                                            <p:fltVal val="0"/>
                                          </p:val>
                                        </p:tav>
                                        <p:tav tm="100000">
                                          <p:val>
                                            <p:strVal val="#ppt_w"/>
                                          </p:val>
                                        </p:tav>
                                      </p:tavLst>
                                    </p:anim>
                                    <p:anim calcmode="lin" valueType="num">
                                      <p:cBhvr>
                                        <p:cTn id="8" dur="1000" fill="hold"/>
                                        <p:tgtEl>
                                          <p:spTgt spid="296"/>
                                        </p:tgtEl>
                                        <p:attrNameLst>
                                          <p:attrName>ppt_h</p:attrName>
                                        </p:attrNameLst>
                                      </p:cBhvr>
                                      <p:tavLst>
                                        <p:tav tm="0">
                                          <p:val>
                                            <p:fltVal val="0"/>
                                          </p:val>
                                        </p:tav>
                                        <p:tav tm="100000">
                                          <p:val>
                                            <p:strVal val="#ppt_h"/>
                                          </p:val>
                                        </p:tav>
                                      </p:tavLst>
                                    </p:anim>
                                    <p:anim calcmode="lin" valueType="num">
                                      <p:cBhvr>
                                        <p:cTn id="9" dur="1000" fill="hold"/>
                                        <p:tgtEl>
                                          <p:spTgt spid="296"/>
                                        </p:tgtEl>
                                        <p:attrNameLst>
                                          <p:attrName>style.rotation</p:attrName>
                                        </p:attrNameLst>
                                      </p:cBhvr>
                                      <p:tavLst>
                                        <p:tav tm="0">
                                          <p:val>
                                            <p:fltVal val="90"/>
                                          </p:val>
                                        </p:tav>
                                        <p:tav tm="100000">
                                          <p:val>
                                            <p:fltVal val="0"/>
                                          </p:val>
                                        </p:tav>
                                      </p:tavLst>
                                    </p:anim>
                                    <p:animEffect transition="in" filter="fade">
                                      <p:cBhvr>
                                        <p:cTn id="10" dur="1000"/>
                                        <p:tgtEl>
                                          <p:spTgt spid="296"/>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298"/>
                                        </p:tgtEl>
                                        <p:attrNameLst>
                                          <p:attrName>style.visibility</p:attrName>
                                        </p:attrNameLst>
                                      </p:cBhvr>
                                      <p:to>
                                        <p:strVal val="visible"/>
                                      </p:to>
                                    </p:set>
                                    <p:anim calcmode="lin" valueType="num">
                                      <p:cBhvr>
                                        <p:cTn id="14" dur="1000" fill="hold"/>
                                        <p:tgtEl>
                                          <p:spTgt spid="298"/>
                                        </p:tgtEl>
                                        <p:attrNameLst>
                                          <p:attrName>ppt_w</p:attrName>
                                        </p:attrNameLst>
                                      </p:cBhvr>
                                      <p:tavLst>
                                        <p:tav tm="0">
                                          <p:val>
                                            <p:fltVal val="0"/>
                                          </p:val>
                                        </p:tav>
                                        <p:tav tm="100000">
                                          <p:val>
                                            <p:strVal val="#ppt_w"/>
                                          </p:val>
                                        </p:tav>
                                      </p:tavLst>
                                    </p:anim>
                                    <p:anim calcmode="lin" valueType="num">
                                      <p:cBhvr>
                                        <p:cTn id="15" dur="1000" fill="hold"/>
                                        <p:tgtEl>
                                          <p:spTgt spid="298"/>
                                        </p:tgtEl>
                                        <p:attrNameLst>
                                          <p:attrName>ppt_h</p:attrName>
                                        </p:attrNameLst>
                                      </p:cBhvr>
                                      <p:tavLst>
                                        <p:tav tm="0">
                                          <p:val>
                                            <p:fltVal val="0"/>
                                          </p:val>
                                        </p:tav>
                                        <p:tav tm="100000">
                                          <p:val>
                                            <p:strVal val="#ppt_h"/>
                                          </p:val>
                                        </p:tav>
                                      </p:tavLst>
                                    </p:anim>
                                    <p:anim calcmode="lin" valueType="num">
                                      <p:cBhvr>
                                        <p:cTn id="16" dur="1000" fill="hold"/>
                                        <p:tgtEl>
                                          <p:spTgt spid="298"/>
                                        </p:tgtEl>
                                        <p:attrNameLst>
                                          <p:attrName>style.rotation</p:attrName>
                                        </p:attrNameLst>
                                      </p:cBhvr>
                                      <p:tavLst>
                                        <p:tav tm="0">
                                          <p:val>
                                            <p:fltVal val="90"/>
                                          </p:val>
                                        </p:tav>
                                        <p:tav tm="100000">
                                          <p:val>
                                            <p:fltVal val="0"/>
                                          </p:val>
                                        </p:tav>
                                      </p:tavLst>
                                    </p:anim>
                                    <p:animEffect transition="in" filter="fade">
                                      <p:cBhvr>
                                        <p:cTn id="17" dur="1000"/>
                                        <p:tgtEl>
                                          <p:spTgt spid="298"/>
                                        </p:tgtEl>
                                      </p:cBhvr>
                                    </p:animEffec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297"/>
                                        </p:tgtEl>
                                        <p:attrNameLst>
                                          <p:attrName>style.visibility</p:attrName>
                                        </p:attrNameLst>
                                      </p:cBhvr>
                                      <p:to>
                                        <p:strVal val="visible"/>
                                      </p:to>
                                    </p:set>
                                    <p:anim calcmode="lin" valueType="num">
                                      <p:cBhvr>
                                        <p:cTn id="21" dur="1000" fill="hold"/>
                                        <p:tgtEl>
                                          <p:spTgt spid="297"/>
                                        </p:tgtEl>
                                        <p:attrNameLst>
                                          <p:attrName>ppt_w</p:attrName>
                                        </p:attrNameLst>
                                      </p:cBhvr>
                                      <p:tavLst>
                                        <p:tav tm="0">
                                          <p:val>
                                            <p:fltVal val="0"/>
                                          </p:val>
                                        </p:tav>
                                        <p:tav tm="100000">
                                          <p:val>
                                            <p:strVal val="#ppt_w"/>
                                          </p:val>
                                        </p:tav>
                                      </p:tavLst>
                                    </p:anim>
                                    <p:anim calcmode="lin" valueType="num">
                                      <p:cBhvr>
                                        <p:cTn id="22" dur="1000" fill="hold"/>
                                        <p:tgtEl>
                                          <p:spTgt spid="297"/>
                                        </p:tgtEl>
                                        <p:attrNameLst>
                                          <p:attrName>ppt_h</p:attrName>
                                        </p:attrNameLst>
                                      </p:cBhvr>
                                      <p:tavLst>
                                        <p:tav tm="0">
                                          <p:val>
                                            <p:fltVal val="0"/>
                                          </p:val>
                                        </p:tav>
                                        <p:tav tm="100000">
                                          <p:val>
                                            <p:strVal val="#ppt_h"/>
                                          </p:val>
                                        </p:tav>
                                      </p:tavLst>
                                    </p:anim>
                                    <p:anim calcmode="lin" valueType="num">
                                      <p:cBhvr>
                                        <p:cTn id="23" dur="1000" fill="hold"/>
                                        <p:tgtEl>
                                          <p:spTgt spid="297"/>
                                        </p:tgtEl>
                                        <p:attrNameLst>
                                          <p:attrName>style.rotation</p:attrName>
                                        </p:attrNameLst>
                                      </p:cBhvr>
                                      <p:tavLst>
                                        <p:tav tm="0">
                                          <p:val>
                                            <p:fltVal val="90"/>
                                          </p:val>
                                        </p:tav>
                                        <p:tav tm="100000">
                                          <p:val>
                                            <p:fltVal val="0"/>
                                          </p:val>
                                        </p:tav>
                                      </p:tavLst>
                                    </p:anim>
                                    <p:animEffect transition="in" filter="fade">
                                      <p:cBhvr>
                                        <p:cTn id="24" dur="1000"/>
                                        <p:tgtEl>
                                          <p:spTgt spid="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757870" y="2116375"/>
            <a:ext cx="3805755" cy="837300"/>
          </a:xfrm>
          <a:prstGeom prst="rect">
            <a:avLst/>
          </a:prstGeom>
        </p:spPr>
        <p:txBody>
          <a:bodyPr spcFirstLastPara="1" wrap="square" lIns="91425" tIns="91425" rIns="91425" bIns="91425" anchor="b" anchorCtr="0">
            <a:noAutofit/>
          </a:bodyPr>
          <a:lstStyle/>
          <a:p>
            <a:r>
              <a:rPr lang="en-US" sz="4800" dirty="0"/>
              <a:t>EDA</a:t>
            </a:r>
            <a:endParaRPr lang="en-US" dirty="0"/>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04</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13583" y="3928185"/>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085157969"/>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87"/>
                                        </p:tgtEl>
                                        <p:attrNameLst>
                                          <p:attrName>style.visibility</p:attrName>
                                        </p:attrNameLst>
                                      </p:cBhvr>
                                      <p:to>
                                        <p:strVal val="visible"/>
                                      </p:to>
                                    </p:set>
                                    <p:animEffect transition="in" filter="fade">
                                      <p:cBhvr>
                                        <p:cTn id="7" dur="1000"/>
                                        <p:tgtEl>
                                          <p:spTgt spid="687"/>
                                        </p:tgtEl>
                                      </p:cBhvr>
                                    </p:animEffect>
                                    <p:anim calcmode="lin" valueType="num">
                                      <p:cBhvr>
                                        <p:cTn id="8" dur="1000" fill="hold"/>
                                        <p:tgtEl>
                                          <p:spTgt spid="687"/>
                                        </p:tgtEl>
                                        <p:attrNameLst>
                                          <p:attrName>ppt_x</p:attrName>
                                        </p:attrNameLst>
                                      </p:cBhvr>
                                      <p:tavLst>
                                        <p:tav tm="0">
                                          <p:val>
                                            <p:strVal val="#ppt_x"/>
                                          </p:val>
                                        </p:tav>
                                        <p:tav tm="100000">
                                          <p:val>
                                            <p:strVal val="#ppt_x"/>
                                          </p:val>
                                        </p:tav>
                                      </p:tavLst>
                                    </p:anim>
                                    <p:anim calcmode="lin" valueType="num">
                                      <p:cBhvr>
                                        <p:cTn id="9" dur="1000" fill="hold"/>
                                        <p:tgtEl>
                                          <p:spTgt spid="6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6"/>
          <p:cNvSpPr txBox="1">
            <a:spLocks noGrp="1"/>
          </p:cNvSpPr>
          <p:nvPr>
            <p:ph type="body" idx="1"/>
          </p:nvPr>
        </p:nvSpPr>
        <p:spPr>
          <a:xfrm>
            <a:off x="597375" y="1063525"/>
            <a:ext cx="7866900" cy="3786900"/>
          </a:xfrm>
          <a:prstGeom prst="rect">
            <a:avLst/>
          </a:prstGeom>
        </p:spPr>
        <p:txBody>
          <a:bodyPr spcFirstLastPara="1" wrap="square" lIns="91425" tIns="91425" rIns="91425" bIns="91425" anchor="t" anchorCtr="0">
            <a:noAutofit/>
          </a:bodyPr>
          <a:lstStyle/>
          <a:p>
            <a:pPr marL="0" lvl="0" indent="0" algn="l" rtl="0">
              <a:lnSpc>
                <a:spcPct val="100000"/>
              </a:lnSpc>
              <a:spcBef>
                <a:spcPts val="1600"/>
              </a:spcBef>
              <a:spcAft>
                <a:spcPts val="0"/>
              </a:spcAft>
              <a:buNone/>
            </a:pPr>
            <a:endParaRPr dirty="0"/>
          </a:p>
          <a:p>
            <a:pPr marL="152400" lvl="0" indent="0" algn="l" rtl="0">
              <a:lnSpc>
                <a:spcPct val="100000"/>
              </a:lnSpc>
              <a:spcBef>
                <a:spcPts val="0"/>
              </a:spcBef>
              <a:spcAft>
                <a:spcPts val="0"/>
              </a:spcAft>
              <a:buClr>
                <a:schemeClr val="lt1"/>
              </a:buClr>
              <a:buSzPts val="1200"/>
              <a:buNone/>
            </a:pPr>
            <a:r>
              <a:rPr lang="en-US" dirty="0"/>
              <a:t>In this project we will investigate past data of video games for different platforms, and based on data like type of platform, game characteristics, manufacturer, release date, and amount of sales per game, we will see the direct relationship between these variables and the number of sales per game and so it was predicted whether the game would achieve sales of a million units or more? If so, we will define the game as "successful"! As part of the research, we will get information about manufacturers with the largest amount of successful games, the most common platform according to the game genre, the most common platform every year, and more…</a:t>
            </a:r>
            <a:endParaRPr dirty="0"/>
          </a:p>
        </p:txBody>
      </p:sp>
      <p:sp>
        <p:nvSpPr>
          <p:cNvPr id="466" name="Google Shape;466;p2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a:t>
            </a:r>
            <a:r>
              <a:rPr lang="en" dirty="0">
                <a:solidFill>
                  <a:schemeClr val="accent2"/>
                </a:solidFill>
              </a:rPr>
              <a:t>SCIENCE PROJECT</a:t>
            </a:r>
            <a:endParaRPr dirty="0"/>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65">
                                            <p:txEl>
                                              <p:pRg st="1" end="1"/>
                                            </p:txEl>
                                          </p:spTgt>
                                        </p:tgtEl>
                                        <p:attrNameLst>
                                          <p:attrName>style.visibility</p:attrName>
                                        </p:attrNameLst>
                                      </p:cBhvr>
                                      <p:to>
                                        <p:strVal val="visible"/>
                                      </p:to>
                                    </p:set>
                                    <p:animEffect transition="in" filter="fade">
                                      <p:cBhvr>
                                        <p:cTn id="7" dur="1000"/>
                                        <p:tgtEl>
                                          <p:spTgt spid="465">
                                            <p:txEl>
                                              <p:pRg st="1" end="1"/>
                                            </p:txEl>
                                          </p:spTgt>
                                        </p:tgtEl>
                                      </p:cBhvr>
                                    </p:animEffect>
                                    <p:anim calcmode="lin" valueType="num">
                                      <p:cBhvr>
                                        <p:cTn id="8" dur="1000" fill="hold"/>
                                        <p:tgtEl>
                                          <p:spTgt spid="46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6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5B3A0CE9-63E8-ADD9-4ACC-F5ACDC8B50A0}"/>
              </a:ext>
            </a:extLst>
          </p:cNvPr>
          <p:cNvSpPr txBox="1"/>
          <p:nvPr/>
        </p:nvSpPr>
        <p:spPr>
          <a:xfrm>
            <a:off x="-778658" y="215244"/>
            <a:ext cx="4572000" cy="584775"/>
          </a:xfrm>
          <a:prstGeom prst="rect">
            <a:avLst/>
          </a:prstGeom>
          <a:noFill/>
        </p:spPr>
        <p:txBody>
          <a:bodyPr wrap="square">
            <a:spAutoFit/>
          </a:bodyPr>
          <a:lstStyle/>
          <a:p>
            <a:pPr algn="ctr"/>
            <a:r>
              <a:rPr lang="en-US" sz="3200" b="1" dirty="0">
                <a:solidFill>
                  <a:schemeClr val="lt1"/>
                </a:solidFill>
                <a:latin typeface="Share Tech"/>
                <a:sym typeface="Share Tech"/>
              </a:rPr>
              <a:t>Dataset</a:t>
            </a:r>
          </a:p>
        </p:txBody>
      </p:sp>
      <p:sp>
        <p:nvSpPr>
          <p:cNvPr id="6" name="Title 1">
            <a:extLst>
              <a:ext uri="{FF2B5EF4-FFF2-40B4-BE49-F238E27FC236}">
                <a16:creationId xmlns:a16="http://schemas.microsoft.com/office/drawing/2014/main" id="{BAAD8EFE-23C6-13C6-E4B6-9E584E21BFE3}"/>
              </a:ext>
            </a:extLst>
          </p:cNvPr>
          <p:cNvSpPr txBox="1">
            <a:spLocks/>
          </p:cNvSpPr>
          <p:nvPr/>
        </p:nvSpPr>
        <p:spPr>
          <a:xfrm rot="10800000" flipH="1" flipV="1">
            <a:off x="1347216" y="336723"/>
            <a:ext cx="6449568" cy="39314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marL="285750" indent="-285750">
              <a:spcBef>
                <a:spcPts val="300"/>
              </a:spcBef>
              <a:buClr>
                <a:schemeClr val="accent2"/>
              </a:buClr>
              <a:buSzPts val="1400"/>
              <a:buFont typeface="Arial" panose="020B0604020202020204" pitchFamily="34" charset="0"/>
              <a:buChar char="•"/>
            </a:pPr>
            <a:r>
              <a:rPr lang="en-US" sz="1600" dirty="0">
                <a:latin typeface="Share Tech" panose="020B0604020202020204" charset="0"/>
                <a:sym typeface="Maven Pro"/>
              </a:rPr>
              <a:t>Game — The games name</a:t>
            </a:r>
          </a:p>
          <a:p>
            <a:pPr marL="285750" indent="-285750">
              <a:spcBef>
                <a:spcPts val="300"/>
              </a:spcBef>
              <a:buClr>
                <a:schemeClr val="accent2"/>
              </a:buClr>
              <a:buSzPts val="1400"/>
              <a:buFont typeface="Arial" panose="020B0604020202020204" pitchFamily="34" charset="0"/>
              <a:buChar char="•"/>
            </a:pPr>
            <a:r>
              <a:rPr lang="en-US" sz="1600" dirty="0">
                <a:latin typeface="Share Tech" panose="020B0604020202020204" charset="0"/>
                <a:sym typeface="Maven Pro"/>
              </a:rPr>
              <a:t>Console — Platform of the games release (i.e. PC, PS4, etc.)</a:t>
            </a:r>
          </a:p>
          <a:p>
            <a:pPr marL="285750" indent="-285750">
              <a:spcBef>
                <a:spcPts val="300"/>
              </a:spcBef>
              <a:buClr>
                <a:schemeClr val="accent2"/>
              </a:buClr>
              <a:buSzPts val="1400"/>
              <a:buFont typeface="Arial" panose="020B0604020202020204" pitchFamily="34" charset="0"/>
              <a:buChar char="•"/>
            </a:pPr>
            <a:r>
              <a:rPr lang="en-US" sz="1600" dirty="0">
                <a:latin typeface="Share Tech" panose="020B0604020202020204" charset="0"/>
                <a:sym typeface="Maven Pro"/>
              </a:rPr>
              <a:t>Genre — Genre of the game</a:t>
            </a:r>
          </a:p>
          <a:p>
            <a:pPr marL="285750" indent="-285750">
              <a:spcBef>
                <a:spcPts val="300"/>
              </a:spcBef>
              <a:buClr>
                <a:schemeClr val="accent2"/>
              </a:buClr>
              <a:buSzPts val="1400"/>
              <a:buFont typeface="Arial" panose="020B0604020202020204" pitchFamily="34" charset="0"/>
              <a:buChar char="•"/>
            </a:pPr>
            <a:r>
              <a:rPr lang="en-US" sz="1600" dirty="0">
                <a:latin typeface="Share Tech" panose="020B0604020202020204" charset="0"/>
                <a:sym typeface="Maven Pro"/>
              </a:rPr>
              <a:t>Publisher — Publisher of the game</a:t>
            </a:r>
          </a:p>
          <a:p>
            <a:pPr marL="285750" indent="-285750">
              <a:spcBef>
                <a:spcPts val="300"/>
              </a:spcBef>
              <a:buClr>
                <a:schemeClr val="accent2"/>
              </a:buClr>
              <a:buSzPts val="1400"/>
              <a:buFont typeface="Arial" panose="020B0604020202020204" pitchFamily="34" charset="0"/>
              <a:buChar char="•"/>
            </a:pPr>
            <a:r>
              <a:rPr lang="en-US" sz="1600" dirty="0">
                <a:latin typeface="Share Tech" panose="020B0604020202020204" charset="0"/>
                <a:sym typeface="Maven Pro"/>
              </a:rPr>
              <a:t>Developer — Developer of the game</a:t>
            </a:r>
          </a:p>
          <a:p>
            <a:pPr marL="285750" indent="-285750">
              <a:spcBef>
                <a:spcPts val="300"/>
              </a:spcBef>
              <a:buClr>
                <a:schemeClr val="accent2"/>
              </a:buClr>
              <a:buSzPts val="1400"/>
              <a:buFont typeface="Arial" panose="020B0604020202020204" pitchFamily="34" charset="0"/>
              <a:buChar char="•"/>
            </a:pPr>
            <a:r>
              <a:rPr lang="en-US" sz="1600" dirty="0" err="1">
                <a:latin typeface="Share Tech" panose="020B0604020202020204" charset="0"/>
                <a:sym typeface="Maven Pro"/>
              </a:rPr>
              <a:t>NA_Sales</a:t>
            </a:r>
            <a:r>
              <a:rPr lang="en-US" sz="1600" dirty="0">
                <a:latin typeface="Share Tech" panose="020B0604020202020204" charset="0"/>
                <a:sym typeface="Maven Pro"/>
              </a:rPr>
              <a:t> — Sales in North America (in millions)</a:t>
            </a:r>
          </a:p>
          <a:p>
            <a:pPr marL="285750" indent="-285750">
              <a:spcBef>
                <a:spcPts val="300"/>
              </a:spcBef>
              <a:buClr>
                <a:schemeClr val="accent2"/>
              </a:buClr>
              <a:buSzPts val="1400"/>
              <a:buFont typeface="Arial" panose="020B0604020202020204" pitchFamily="34" charset="0"/>
              <a:buChar char="•"/>
            </a:pPr>
            <a:r>
              <a:rPr lang="en-US" sz="1600" dirty="0" err="1">
                <a:latin typeface="Share Tech" panose="020B0604020202020204" charset="0"/>
                <a:sym typeface="Maven Pro"/>
              </a:rPr>
              <a:t>PAL_Sales</a:t>
            </a:r>
            <a:r>
              <a:rPr lang="en-US" sz="1600" dirty="0">
                <a:latin typeface="Share Tech" panose="020B0604020202020204" charset="0"/>
                <a:sym typeface="Maven Pro"/>
              </a:rPr>
              <a:t> — Sales in Europe (in millions)</a:t>
            </a:r>
          </a:p>
          <a:p>
            <a:pPr marL="285750" indent="-285750">
              <a:spcBef>
                <a:spcPts val="300"/>
              </a:spcBef>
              <a:buClr>
                <a:schemeClr val="accent2"/>
              </a:buClr>
              <a:buSzPts val="1400"/>
              <a:buFont typeface="Arial" panose="020B0604020202020204" pitchFamily="34" charset="0"/>
              <a:buChar char="•"/>
            </a:pPr>
            <a:r>
              <a:rPr lang="en-US" sz="1600" dirty="0" err="1">
                <a:latin typeface="Share Tech" panose="020B0604020202020204" charset="0"/>
                <a:sym typeface="Maven Pro"/>
              </a:rPr>
              <a:t>Japan_Sales</a:t>
            </a:r>
            <a:r>
              <a:rPr lang="en-US" sz="1600" dirty="0">
                <a:latin typeface="Share Tech" panose="020B0604020202020204" charset="0"/>
                <a:sym typeface="Maven Pro"/>
              </a:rPr>
              <a:t> — Sales in Japan (in millions)</a:t>
            </a:r>
          </a:p>
          <a:p>
            <a:pPr marL="285750" indent="-285750">
              <a:spcBef>
                <a:spcPts val="300"/>
              </a:spcBef>
              <a:buClr>
                <a:schemeClr val="accent2"/>
              </a:buClr>
              <a:buSzPts val="1400"/>
              <a:buFont typeface="Arial" panose="020B0604020202020204" pitchFamily="34" charset="0"/>
              <a:buChar char="•"/>
            </a:pPr>
            <a:r>
              <a:rPr lang="en-US" sz="1600" dirty="0" err="1">
                <a:latin typeface="Share Tech" panose="020B0604020202020204" charset="0"/>
                <a:sym typeface="Maven Pro"/>
              </a:rPr>
              <a:t>Other_Sales</a:t>
            </a:r>
            <a:r>
              <a:rPr lang="en-US" sz="1600" dirty="0">
                <a:latin typeface="Share Tech" panose="020B0604020202020204" charset="0"/>
                <a:sym typeface="Maven Pro"/>
              </a:rPr>
              <a:t> — Sales in the rest of the world (in millions)</a:t>
            </a:r>
          </a:p>
          <a:p>
            <a:pPr marL="285750" indent="-285750">
              <a:spcBef>
                <a:spcPts val="300"/>
              </a:spcBef>
              <a:buClr>
                <a:schemeClr val="accent2"/>
              </a:buClr>
              <a:buSzPts val="1400"/>
              <a:buFont typeface="Arial" panose="020B0604020202020204" pitchFamily="34" charset="0"/>
              <a:buChar char="•"/>
            </a:pPr>
            <a:r>
              <a:rPr lang="en-US" sz="1600" dirty="0" err="1">
                <a:latin typeface="Share Tech" panose="020B0604020202020204" charset="0"/>
                <a:sym typeface="Maven Pro"/>
              </a:rPr>
              <a:t>Total_Sales</a:t>
            </a:r>
            <a:r>
              <a:rPr lang="en-US" sz="1600" dirty="0">
                <a:latin typeface="Share Tech" panose="020B0604020202020204" charset="0"/>
                <a:sym typeface="Maven Pro"/>
              </a:rPr>
              <a:t> — Total worldwide sales</a:t>
            </a:r>
          </a:p>
          <a:p>
            <a:pPr marL="285750" indent="-285750">
              <a:spcBef>
                <a:spcPts val="300"/>
              </a:spcBef>
              <a:buClr>
                <a:schemeClr val="accent2"/>
              </a:buClr>
              <a:buSzPts val="1400"/>
              <a:buFont typeface="Arial" panose="020B0604020202020204" pitchFamily="34" charset="0"/>
              <a:buChar char="•"/>
            </a:pPr>
            <a:r>
              <a:rPr lang="en-US" sz="1600" dirty="0" err="1">
                <a:latin typeface="Share Tech" panose="020B0604020202020204" charset="0"/>
                <a:sym typeface="Maven Pro"/>
              </a:rPr>
              <a:t>Hit_Games</a:t>
            </a:r>
            <a:r>
              <a:rPr lang="en-US" sz="1600" dirty="0">
                <a:latin typeface="Share Tech" panose="020B0604020202020204" charset="0"/>
                <a:sym typeface="Maven Pro"/>
              </a:rPr>
              <a:t> - hit game(1) or not(0)</a:t>
            </a:r>
            <a:endParaRPr lang="he-IL" sz="1600" dirty="0">
              <a:latin typeface="Share Tech" panose="020B0604020202020204" charset="0"/>
              <a:sym typeface="Maven Pro"/>
            </a:endParaRPr>
          </a:p>
        </p:txBody>
      </p:sp>
    </p:spTree>
    <p:extLst>
      <p:ext uri="{BB962C8B-B14F-4D97-AF65-F5344CB8AC3E}">
        <p14:creationId xmlns:p14="http://schemas.microsoft.com/office/powerpoint/2010/main" val="3458669532"/>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4" name="Title 1">
            <a:extLst>
              <a:ext uri="{FF2B5EF4-FFF2-40B4-BE49-F238E27FC236}">
                <a16:creationId xmlns:a16="http://schemas.microsoft.com/office/drawing/2014/main" id="{4459AE72-49A8-B00B-241B-DEC4056E2121}"/>
              </a:ext>
            </a:extLst>
          </p:cNvPr>
          <p:cNvSpPr txBox="1">
            <a:spLocks/>
          </p:cNvSpPr>
          <p:nvPr/>
        </p:nvSpPr>
        <p:spPr>
          <a:xfrm>
            <a:off x="676760" y="-443090"/>
            <a:ext cx="4129791" cy="2155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br>
              <a:rPr lang="en-US" sz="2000" dirty="0"/>
            </a:br>
            <a:r>
              <a:rPr lang="en-US" sz="2000" dirty="0"/>
              <a:t>The leading Publishers are Ubisoft Activision &amp; Nintendo</a:t>
            </a:r>
            <a:endParaRPr lang="he-IL" sz="2000" dirty="0"/>
          </a:p>
        </p:txBody>
      </p:sp>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Univariate Analysis</a:t>
            </a:r>
            <a:endParaRPr lang="en-US" sz="3200" b="1" dirty="0">
              <a:solidFill>
                <a:schemeClr val="lt1"/>
              </a:solidFill>
              <a:latin typeface="Share Tech"/>
              <a:sym typeface="Share Tech"/>
            </a:endParaRPr>
          </a:p>
        </p:txBody>
      </p:sp>
      <p:pic>
        <p:nvPicPr>
          <p:cNvPr id="6" name="Picture 3">
            <a:extLst>
              <a:ext uri="{FF2B5EF4-FFF2-40B4-BE49-F238E27FC236}">
                <a16:creationId xmlns:a16="http://schemas.microsoft.com/office/drawing/2014/main" id="{B431D27A-33A2-7CB8-50D4-00E4ED5D6D8C}"/>
              </a:ext>
            </a:extLst>
          </p:cNvPr>
          <p:cNvPicPr>
            <a:picLocks noChangeAspect="1"/>
          </p:cNvPicPr>
          <p:nvPr/>
        </p:nvPicPr>
        <p:blipFill>
          <a:blip r:embed="rId3"/>
          <a:stretch>
            <a:fillRect/>
          </a:stretch>
        </p:blipFill>
        <p:spPr>
          <a:xfrm>
            <a:off x="4457700" y="1034535"/>
            <a:ext cx="4129791" cy="35580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7">
            <a:extLst>
              <a:ext uri="{FF2B5EF4-FFF2-40B4-BE49-F238E27FC236}">
                <a16:creationId xmlns:a16="http://schemas.microsoft.com/office/drawing/2014/main" id="{3592D81D-8B69-5273-88D7-E2161504472E}"/>
              </a:ext>
            </a:extLst>
          </p:cNvPr>
          <p:cNvPicPr>
            <a:picLocks noChangeAspect="1"/>
          </p:cNvPicPr>
          <p:nvPr/>
        </p:nvPicPr>
        <p:blipFill>
          <a:blip r:embed="rId4"/>
          <a:stretch>
            <a:fillRect/>
          </a:stretch>
        </p:blipFill>
        <p:spPr>
          <a:xfrm>
            <a:off x="1443389" y="2020636"/>
            <a:ext cx="1685222" cy="25719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50344368"/>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4" name="Title 1">
            <a:extLst>
              <a:ext uri="{FF2B5EF4-FFF2-40B4-BE49-F238E27FC236}">
                <a16:creationId xmlns:a16="http://schemas.microsoft.com/office/drawing/2014/main" id="{4459AE72-49A8-B00B-241B-DEC4056E2121}"/>
              </a:ext>
            </a:extLst>
          </p:cNvPr>
          <p:cNvSpPr txBox="1">
            <a:spLocks/>
          </p:cNvSpPr>
          <p:nvPr/>
        </p:nvSpPr>
        <p:spPr>
          <a:xfrm>
            <a:off x="786251" y="669776"/>
            <a:ext cx="2752456" cy="126423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2000" b="0" i="0" dirty="0">
                <a:solidFill>
                  <a:schemeClr val="bg1"/>
                </a:solidFill>
                <a:effectLst/>
                <a:latin typeface="Share Tech" panose="020B0604020202020204" charset="0"/>
              </a:rPr>
              <a:t>The years with the highest game releases are between 2008-2010</a:t>
            </a:r>
            <a:endParaRPr lang="he-IL" sz="2000" dirty="0"/>
          </a:p>
        </p:txBody>
      </p:sp>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Univariate Analysis</a:t>
            </a:r>
            <a:endParaRPr lang="en-US" sz="3200" b="1" dirty="0">
              <a:solidFill>
                <a:schemeClr val="lt1"/>
              </a:solidFill>
              <a:latin typeface="Share Tech"/>
              <a:sym typeface="Share Tech"/>
            </a:endParaRPr>
          </a:p>
        </p:txBody>
      </p:sp>
      <p:pic>
        <p:nvPicPr>
          <p:cNvPr id="6" name="Picture 4">
            <a:extLst>
              <a:ext uri="{FF2B5EF4-FFF2-40B4-BE49-F238E27FC236}">
                <a16:creationId xmlns:a16="http://schemas.microsoft.com/office/drawing/2014/main" id="{AAF02E4F-57F0-9090-6BDD-E945281C2136}"/>
              </a:ext>
            </a:extLst>
          </p:cNvPr>
          <p:cNvPicPr>
            <a:picLocks noChangeAspect="1"/>
          </p:cNvPicPr>
          <p:nvPr/>
        </p:nvPicPr>
        <p:blipFill>
          <a:blip r:embed="rId3"/>
          <a:stretch>
            <a:fillRect/>
          </a:stretch>
        </p:blipFill>
        <p:spPr>
          <a:xfrm>
            <a:off x="3648435" y="1315956"/>
            <a:ext cx="4927568" cy="31577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0DA0B29E-9726-AE84-8114-0FDB2BC08C27}"/>
              </a:ext>
            </a:extLst>
          </p:cNvPr>
          <p:cNvPicPr>
            <a:picLocks noChangeAspect="1"/>
          </p:cNvPicPr>
          <p:nvPr/>
        </p:nvPicPr>
        <p:blipFill>
          <a:blip r:embed="rId4"/>
          <a:stretch>
            <a:fillRect/>
          </a:stretch>
        </p:blipFill>
        <p:spPr>
          <a:xfrm>
            <a:off x="1243542" y="2053983"/>
            <a:ext cx="1569650" cy="23110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24121375"/>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4" name="Title 1">
            <a:extLst>
              <a:ext uri="{FF2B5EF4-FFF2-40B4-BE49-F238E27FC236}">
                <a16:creationId xmlns:a16="http://schemas.microsoft.com/office/drawing/2014/main" id="{4459AE72-49A8-B00B-241B-DEC4056E2121}"/>
              </a:ext>
            </a:extLst>
          </p:cNvPr>
          <p:cNvSpPr txBox="1">
            <a:spLocks/>
          </p:cNvSpPr>
          <p:nvPr/>
        </p:nvSpPr>
        <p:spPr>
          <a:xfrm>
            <a:off x="701622" y="836415"/>
            <a:ext cx="8154197" cy="12053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2000" dirty="0">
                <a:solidFill>
                  <a:schemeClr val="bg1"/>
                </a:solidFill>
              </a:rPr>
              <a:t>Games belonging to “Action” genre are leaders in the number of games per genre, they control almost 20 percent of the video games market share and they are popular more than any other genre</a:t>
            </a:r>
            <a:endParaRPr lang="he-IL" sz="2000" dirty="0"/>
          </a:p>
        </p:txBody>
      </p:sp>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Univariate Analysis</a:t>
            </a:r>
            <a:endParaRPr lang="en-US" sz="3200" b="1" dirty="0">
              <a:solidFill>
                <a:schemeClr val="lt1"/>
              </a:solidFill>
              <a:latin typeface="Share Tech"/>
              <a:sym typeface="Share Tech"/>
            </a:endParaRPr>
          </a:p>
        </p:txBody>
      </p:sp>
      <p:pic>
        <p:nvPicPr>
          <p:cNvPr id="8" name="Picture 7">
            <a:extLst>
              <a:ext uri="{FF2B5EF4-FFF2-40B4-BE49-F238E27FC236}">
                <a16:creationId xmlns:a16="http://schemas.microsoft.com/office/drawing/2014/main" id="{072380C6-EE19-1019-B724-27D1BA58F6A7}"/>
              </a:ext>
            </a:extLst>
          </p:cNvPr>
          <p:cNvPicPr>
            <a:picLocks noChangeAspect="1"/>
          </p:cNvPicPr>
          <p:nvPr/>
        </p:nvPicPr>
        <p:blipFill>
          <a:blip r:embed="rId3"/>
          <a:stretch>
            <a:fillRect/>
          </a:stretch>
        </p:blipFill>
        <p:spPr>
          <a:xfrm>
            <a:off x="5493896" y="1854833"/>
            <a:ext cx="2948482" cy="29955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9">
            <a:extLst>
              <a:ext uri="{FF2B5EF4-FFF2-40B4-BE49-F238E27FC236}">
                <a16:creationId xmlns:a16="http://schemas.microsoft.com/office/drawing/2014/main" id="{2433D8C3-7D50-A61E-F699-A73E8BFB351D}"/>
              </a:ext>
            </a:extLst>
          </p:cNvPr>
          <p:cNvPicPr>
            <a:picLocks noChangeAspect="1"/>
          </p:cNvPicPr>
          <p:nvPr/>
        </p:nvPicPr>
        <p:blipFill>
          <a:blip r:embed="rId4"/>
          <a:stretch>
            <a:fillRect/>
          </a:stretch>
        </p:blipFill>
        <p:spPr>
          <a:xfrm>
            <a:off x="901231" y="2175000"/>
            <a:ext cx="3670769" cy="26754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61967081"/>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4" name="Title 1">
            <a:extLst>
              <a:ext uri="{FF2B5EF4-FFF2-40B4-BE49-F238E27FC236}">
                <a16:creationId xmlns:a16="http://schemas.microsoft.com/office/drawing/2014/main" id="{4459AE72-49A8-B00B-241B-DEC4056E2121}"/>
              </a:ext>
            </a:extLst>
          </p:cNvPr>
          <p:cNvSpPr txBox="1">
            <a:spLocks/>
          </p:cNvSpPr>
          <p:nvPr/>
        </p:nvSpPr>
        <p:spPr>
          <a:xfrm>
            <a:off x="656931" y="-155811"/>
            <a:ext cx="2560320" cy="2155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2000" b="0" i="0" dirty="0">
                <a:solidFill>
                  <a:schemeClr val="bg1"/>
                </a:solidFill>
                <a:effectLst/>
                <a:latin typeface="Share Tech" panose="020B0604020202020204" charset="0"/>
              </a:rPr>
              <a:t>The consoles with the most games are PC Nintendo DS &amp; PS2</a:t>
            </a:r>
            <a:endParaRPr lang="he-IL" sz="2000" dirty="0"/>
          </a:p>
        </p:txBody>
      </p:sp>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Univariate Analysis</a:t>
            </a:r>
            <a:endParaRPr lang="en-US" sz="3200" b="1" dirty="0">
              <a:solidFill>
                <a:schemeClr val="lt1"/>
              </a:solidFill>
              <a:latin typeface="Share Tech"/>
              <a:sym typeface="Share Tech"/>
            </a:endParaRPr>
          </a:p>
        </p:txBody>
      </p:sp>
      <p:pic>
        <p:nvPicPr>
          <p:cNvPr id="8" name="Picture 9">
            <a:extLst>
              <a:ext uri="{FF2B5EF4-FFF2-40B4-BE49-F238E27FC236}">
                <a16:creationId xmlns:a16="http://schemas.microsoft.com/office/drawing/2014/main" id="{8869C89D-7E14-33F1-2F9A-2C1EE23E6C99}"/>
              </a:ext>
            </a:extLst>
          </p:cNvPr>
          <p:cNvPicPr>
            <a:picLocks noChangeAspect="1"/>
          </p:cNvPicPr>
          <p:nvPr/>
        </p:nvPicPr>
        <p:blipFill>
          <a:blip r:embed="rId3"/>
          <a:stretch>
            <a:fillRect/>
          </a:stretch>
        </p:blipFill>
        <p:spPr>
          <a:xfrm>
            <a:off x="981743" y="2172610"/>
            <a:ext cx="1304257" cy="2259610"/>
          </a:xfrm>
          <a:prstGeom prst="rect">
            <a:avLst/>
          </a:prstGeom>
        </p:spPr>
      </p:pic>
      <p:pic>
        <p:nvPicPr>
          <p:cNvPr id="9" name="Picture 11">
            <a:extLst>
              <a:ext uri="{FF2B5EF4-FFF2-40B4-BE49-F238E27FC236}">
                <a16:creationId xmlns:a16="http://schemas.microsoft.com/office/drawing/2014/main" id="{D03CCE8A-C7BE-758B-54E7-0A147CE80B33}"/>
              </a:ext>
            </a:extLst>
          </p:cNvPr>
          <p:cNvPicPr>
            <a:picLocks noChangeAspect="1"/>
          </p:cNvPicPr>
          <p:nvPr/>
        </p:nvPicPr>
        <p:blipFill>
          <a:blip r:embed="rId4"/>
          <a:stretch>
            <a:fillRect/>
          </a:stretch>
        </p:blipFill>
        <p:spPr>
          <a:xfrm>
            <a:off x="3023669" y="1416261"/>
            <a:ext cx="5806164" cy="31888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38338213"/>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4" name="Title 1">
            <a:extLst>
              <a:ext uri="{FF2B5EF4-FFF2-40B4-BE49-F238E27FC236}">
                <a16:creationId xmlns:a16="http://schemas.microsoft.com/office/drawing/2014/main" id="{4459AE72-49A8-B00B-241B-DEC4056E2121}"/>
              </a:ext>
            </a:extLst>
          </p:cNvPr>
          <p:cNvSpPr txBox="1">
            <a:spLocks/>
          </p:cNvSpPr>
          <p:nvPr/>
        </p:nvSpPr>
        <p:spPr>
          <a:xfrm>
            <a:off x="630679" y="-450710"/>
            <a:ext cx="4129791" cy="2155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2000" dirty="0"/>
              <a:t>The months with the highest game releases are November &amp; October</a:t>
            </a:r>
            <a:endParaRPr lang="he-IL" sz="2000" dirty="0"/>
          </a:p>
        </p:txBody>
      </p:sp>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Univariate Analysis</a:t>
            </a:r>
            <a:endParaRPr lang="en-US" sz="3200" b="1" dirty="0">
              <a:solidFill>
                <a:schemeClr val="lt1"/>
              </a:solidFill>
              <a:latin typeface="Share Tech"/>
              <a:sym typeface="Share Tech"/>
            </a:endParaRPr>
          </a:p>
        </p:txBody>
      </p:sp>
      <p:pic>
        <p:nvPicPr>
          <p:cNvPr id="8" name="Picture 5">
            <a:extLst>
              <a:ext uri="{FF2B5EF4-FFF2-40B4-BE49-F238E27FC236}">
                <a16:creationId xmlns:a16="http://schemas.microsoft.com/office/drawing/2014/main" id="{3948DE90-408D-AAE6-EB4B-6C5C51606DF0}"/>
              </a:ext>
            </a:extLst>
          </p:cNvPr>
          <p:cNvPicPr>
            <a:picLocks noChangeAspect="1"/>
          </p:cNvPicPr>
          <p:nvPr/>
        </p:nvPicPr>
        <p:blipFill>
          <a:blip r:embed="rId3"/>
          <a:stretch>
            <a:fillRect/>
          </a:stretch>
        </p:blipFill>
        <p:spPr>
          <a:xfrm>
            <a:off x="4458410" y="1448837"/>
            <a:ext cx="4168500" cy="32200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7">
            <a:extLst>
              <a:ext uri="{FF2B5EF4-FFF2-40B4-BE49-F238E27FC236}">
                <a16:creationId xmlns:a16="http://schemas.microsoft.com/office/drawing/2014/main" id="{ACC7995D-0DCA-4C78-E7C4-79E541B5E381}"/>
              </a:ext>
            </a:extLst>
          </p:cNvPr>
          <p:cNvPicPr>
            <a:picLocks noChangeAspect="1"/>
          </p:cNvPicPr>
          <p:nvPr/>
        </p:nvPicPr>
        <p:blipFill>
          <a:blip r:embed="rId4"/>
          <a:stretch>
            <a:fillRect/>
          </a:stretch>
        </p:blipFill>
        <p:spPr>
          <a:xfrm>
            <a:off x="1592886" y="1815085"/>
            <a:ext cx="1386228" cy="27201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8677705"/>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Bivariate Analysis</a:t>
            </a:r>
            <a:endParaRPr lang="en-US" sz="3200" b="1" dirty="0">
              <a:solidFill>
                <a:schemeClr val="lt1"/>
              </a:solidFill>
              <a:latin typeface="Share Tech"/>
              <a:sym typeface="Share Tech"/>
            </a:endParaRPr>
          </a:p>
        </p:txBody>
      </p:sp>
      <p:sp>
        <p:nvSpPr>
          <p:cNvPr id="10" name="Title 1">
            <a:extLst>
              <a:ext uri="{FF2B5EF4-FFF2-40B4-BE49-F238E27FC236}">
                <a16:creationId xmlns:a16="http://schemas.microsoft.com/office/drawing/2014/main" id="{47AE17EC-9E37-D015-1B57-885AAFCC29F7}"/>
              </a:ext>
            </a:extLst>
          </p:cNvPr>
          <p:cNvSpPr>
            <a:spLocks noGrp="1"/>
          </p:cNvSpPr>
          <p:nvPr>
            <p:ph type="ctrTitle"/>
          </p:nvPr>
        </p:nvSpPr>
        <p:spPr>
          <a:xfrm>
            <a:off x="765128" y="2925133"/>
            <a:ext cx="4014136" cy="577800"/>
          </a:xfrm>
        </p:spPr>
        <p:txBody>
          <a:bodyPr/>
          <a:lstStyle/>
          <a:p>
            <a:r>
              <a:rPr lang="en-US" sz="2000" b="1" dirty="0"/>
              <a:t>Years – Hit Games</a:t>
            </a:r>
            <a:br>
              <a:rPr lang="he-IL" sz="2000" b="1" dirty="0"/>
            </a:br>
            <a:r>
              <a:rPr lang="he-IL" sz="2000" dirty="0" err="1">
                <a:solidFill>
                  <a:schemeClr val="bg1"/>
                </a:solidFill>
                <a:latin typeface="Share Tech" panose="020B0604020202020204" charset="0"/>
              </a:rPr>
              <a:t>Since</a:t>
            </a:r>
            <a:r>
              <a:rPr lang="he-IL" sz="2000" dirty="0">
                <a:solidFill>
                  <a:schemeClr val="bg1"/>
                </a:solidFill>
                <a:latin typeface="Share Tech" panose="020B0604020202020204" charset="0"/>
              </a:rPr>
              <a:t> </a:t>
            </a:r>
            <a:r>
              <a:rPr lang="he-IL" sz="2000" dirty="0" err="1">
                <a:solidFill>
                  <a:schemeClr val="bg1"/>
                </a:solidFill>
                <a:latin typeface="Share Tech" panose="020B0604020202020204" charset="0"/>
              </a:rPr>
              <a:t>the</a:t>
            </a:r>
            <a:r>
              <a:rPr lang="he-IL" sz="2000" dirty="0">
                <a:solidFill>
                  <a:schemeClr val="bg1"/>
                </a:solidFill>
                <a:latin typeface="Share Tech" panose="020B0604020202020204" charset="0"/>
              </a:rPr>
              <a:t> 1990s </a:t>
            </a:r>
            <a:r>
              <a:rPr lang="he-IL" sz="2000" dirty="0" err="1">
                <a:solidFill>
                  <a:schemeClr val="bg1"/>
                </a:solidFill>
                <a:latin typeface="Share Tech" panose="020B0604020202020204" charset="0"/>
              </a:rPr>
              <a:t>average</a:t>
            </a:r>
            <a:r>
              <a:rPr lang="he-IL" sz="2000" dirty="0">
                <a:solidFill>
                  <a:schemeClr val="bg1"/>
                </a:solidFill>
                <a:latin typeface="Share Tech" panose="020B0604020202020204" charset="0"/>
              </a:rPr>
              <a:t> </a:t>
            </a:r>
            <a:r>
              <a:rPr lang="he-IL" sz="2000" dirty="0" err="1">
                <a:solidFill>
                  <a:schemeClr val="bg1"/>
                </a:solidFill>
                <a:latin typeface="Share Tech" panose="020B0604020202020204" charset="0"/>
              </a:rPr>
              <a:t>sales</a:t>
            </a:r>
            <a:r>
              <a:rPr lang="he-IL" sz="2000" dirty="0">
                <a:solidFill>
                  <a:schemeClr val="bg1"/>
                </a:solidFill>
                <a:latin typeface="Share Tech" panose="020B0604020202020204" charset="0"/>
              </a:rPr>
              <a:t> </a:t>
            </a:r>
            <a:r>
              <a:rPr lang="he-IL" sz="2000" dirty="0" err="1">
                <a:solidFill>
                  <a:schemeClr val="bg1"/>
                </a:solidFill>
                <a:latin typeface="Share Tech" panose="020B0604020202020204" charset="0"/>
              </a:rPr>
              <a:t>have</a:t>
            </a:r>
            <a:r>
              <a:rPr lang="he-IL" sz="2000" dirty="0">
                <a:solidFill>
                  <a:schemeClr val="bg1"/>
                </a:solidFill>
                <a:latin typeface="Share Tech" panose="020B0604020202020204" charset="0"/>
              </a:rPr>
              <a:t> </a:t>
            </a:r>
            <a:r>
              <a:rPr lang="he-IL" sz="2000" dirty="0" err="1">
                <a:solidFill>
                  <a:schemeClr val="bg1"/>
                </a:solidFill>
                <a:latin typeface="Share Tech" panose="020B0604020202020204" charset="0"/>
              </a:rPr>
              <a:t>been</a:t>
            </a:r>
            <a:r>
              <a:rPr lang="he-IL" sz="2000" dirty="0">
                <a:solidFill>
                  <a:schemeClr val="bg1"/>
                </a:solidFill>
                <a:latin typeface="Share Tech" panose="020B0604020202020204" charset="0"/>
              </a:rPr>
              <a:t> </a:t>
            </a:r>
            <a:r>
              <a:rPr lang="he-IL" sz="2000" dirty="0" err="1">
                <a:solidFill>
                  <a:schemeClr val="bg1"/>
                </a:solidFill>
                <a:latin typeface="Share Tech" panose="020B0604020202020204" charset="0"/>
              </a:rPr>
              <a:t>reduced</a:t>
            </a:r>
            <a:r>
              <a:rPr lang="he-IL" sz="2000" dirty="0">
                <a:solidFill>
                  <a:schemeClr val="bg1"/>
                </a:solidFill>
                <a:latin typeface="Share Tech" panose="020B0604020202020204" charset="0"/>
              </a:rPr>
              <a:t> </a:t>
            </a:r>
            <a:r>
              <a:rPr lang="he-IL" sz="2000" dirty="0" err="1">
                <a:solidFill>
                  <a:schemeClr val="bg1"/>
                </a:solidFill>
                <a:latin typeface="Share Tech" panose="020B0604020202020204" charset="0"/>
              </a:rPr>
              <a:t>due</a:t>
            </a:r>
            <a:r>
              <a:rPr lang="he-IL" sz="2000" dirty="0">
                <a:solidFill>
                  <a:schemeClr val="bg1"/>
                </a:solidFill>
                <a:latin typeface="Share Tech" panose="020B0604020202020204" charset="0"/>
              </a:rPr>
              <a:t> </a:t>
            </a:r>
            <a:r>
              <a:rPr lang="he-IL" sz="2000" dirty="0" err="1">
                <a:solidFill>
                  <a:schemeClr val="bg1"/>
                </a:solidFill>
                <a:latin typeface="Share Tech" panose="020B0604020202020204" charset="0"/>
              </a:rPr>
              <a:t>to</a:t>
            </a:r>
            <a:r>
              <a:rPr lang="he-IL" sz="2000" dirty="0">
                <a:solidFill>
                  <a:schemeClr val="bg1"/>
                </a:solidFill>
                <a:latin typeface="Share Tech" panose="020B0604020202020204" charset="0"/>
              </a:rPr>
              <a:t> </a:t>
            </a:r>
            <a:r>
              <a:rPr lang="en-US" sz="2000" dirty="0">
                <a:solidFill>
                  <a:schemeClr val="bg1"/>
                </a:solidFill>
                <a:latin typeface="Share Tech" panose="020B0604020202020204" charset="0"/>
              </a:rPr>
              <a:t>increase in</a:t>
            </a:r>
            <a:r>
              <a:rPr lang="he-IL" sz="2000" dirty="0">
                <a:solidFill>
                  <a:schemeClr val="bg1"/>
                </a:solidFill>
                <a:latin typeface="Share Tech" panose="020B0604020202020204" charset="0"/>
              </a:rPr>
              <a:t> </a:t>
            </a:r>
            <a:r>
              <a:rPr lang="he-IL" sz="2000" dirty="0" err="1">
                <a:solidFill>
                  <a:schemeClr val="bg1"/>
                </a:solidFill>
                <a:latin typeface="Share Tech" panose="020B0604020202020204" charset="0"/>
              </a:rPr>
              <a:t>game</a:t>
            </a:r>
            <a:r>
              <a:rPr lang="en-US" sz="2000" dirty="0">
                <a:solidFill>
                  <a:schemeClr val="bg1"/>
                </a:solidFill>
                <a:latin typeface="Share Tech" panose="020B0604020202020204" charset="0"/>
              </a:rPr>
              <a:t>s</a:t>
            </a:r>
            <a:r>
              <a:rPr lang="he-IL" sz="2000" dirty="0">
                <a:solidFill>
                  <a:schemeClr val="bg1"/>
                </a:solidFill>
                <a:latin typeface="Share Tech" panose="020B0604020202020204" charset="0"/>
              </a:rPr>
              <a:t> </a:t>
            </a:r>
            <a:r>
              <a:rPr lang="he-IL" sz="2000" dirty="0" err="1">
                <a:solidFill>
                  <a:schemeClr val="bg1"/>
                </a:solidFill>
                <a:latin typeface="Share Tech" panose="020B0604020202020204" charset="0"/>
              </a:rPr>
              <a:t>releases</a:t>
            </a:r>
            <a:r>
              <a:rPr lang="en-US" sz="2000" dirty="0">
                <a:solidFill>
                  <a:schemeClr val="bg1"/>
                </a:solidFill>
                <a:latin typeface="Share Tech" panose="020B0604020202020204" charset="0"/>
              </a:rPr>
              <a:t> every year,</a:t>
            </a:r>
            <a:br>
              <a:rPr lang="en-US" sz="2000" dirty="0">
                <a:solidFill>
                  <a:schemeClr val="bg1"/>
                </a:solidFill>
                <a:latin typeface="Share Tech" panose="020B0604020202020204" charset="0"/>
              </a:rPr>
            </a:br>
            <a:r>
              <a:rPr lang="en-US" sz="2000" dirty="0">
                <a:solidFill>
                  <a:schemeClr val="bg1"/>
                </a:solidFill>
                <a:latin typeface="Share Tech" panose="020B0604020202020204" charset="0"/>
              </a:rPr>
              <a:t>And this is the main reason why game chances to be a Hits games have decreased</a:t>
            </a:r>
            <a:endParaRPr lang="he-IL" sz="2000" dirty="0">
              <a:solidFill>
                <a:schemeClr val="bg1"/>
              </a:solidFill>
              <a:latin typeface="Share Tech" panose="020B0604020202020204" charset="0"/>
            </a:endParaRPr>
          </a:p>
        </p:txBody>
      </p:sp>
      <p:pic>
        <p:nvPicPr>
          <p:cNvPr id="6" name="Picture 2">
            <a:extLst>
              <a:ext uri="{FF2B5EF4-FFF2-40B4-BE49-F238E27FC236}">
                <a16:creationId xmlns:a16="http://schemas.microsoft.com/office/drawing/2014/main" id="{780344EA-DCEF-7714-E813-2455A64F8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1055" y="1998541"/>
            <a:ext cx="4413305" cy="2606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86359496"/>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Bivariate Analysis</a:t>
            </a:r>
            <a:endParaRPr lang="en-US" sz="3200" b="1" dirty="0">
              <a:solidFill>
                <a:schemeClr val="lt1"/>
              </a:solidFill>
              <a:latin typeface="Share Tech"/>
              <a:sym typeface="Share Tech"/>
            </a:endParaRPr>
          </a:p>
        </p:txBody>
      </p:sp>
      <p:sp>
        <p:nvSpPr>
          <p:cNvPr id="10" name="Title 1">
            <a:extLst>
              <a:ext uri="{FF2B5EF4-FFF2-40B4-BE49-F238E27FC236}">
                <a16:creationId xmlns:a16="http://schemas.microsoft.com/office/drawing/2014/main" id="{47AE17EC-9E37-D015-1B57-885AAFCC29F7}"/>
              </a:ext>
            </a:extLst>
          </p:cNvPr>
          <p:cNvSpPr>
            <a:spLocks noGrp="1"/>
          </p:cNvSpPr>
          <p:nvPr>
            <p:ph type="ctrTitle"/>
          </p:nvPr>
        </p:nvSpPr>
        <p:spPr>
          <a:xfrm>
            <a:off x="765128" y="3317242"/>
            <a:ext cx="4014136" cy="577800"/>
          </a:xfrm>
        </p:spPr>
        <p:txBody>
          <a:bodyPr/>
          <a:lstStyle/>
          <a:p>
            <a:r>
              <a:rPr lang="en-US" sz="2000" b="1" i="0" dirty="0">
                <a:solidFill>
                  <a:schemeClr val="bg1"/>
                </a:solidFill>
                <a:effectLst/>
                <a:latin typeface="Share Tech" panose="020B0604020202020204" charset="0"/>
              </a:rPr>
              <a:t>The popular month to purchase games is July</a:t>
            </a:r>
            <a:br>
              <a:rPr lang="he-IL" sz="2000" b="1" dirty="0">
                <a:solidFill>
                  <a:schemeClr val="bg1"/>
                </a:solidFill>
                <a:latin typeface="Share Tech" panose="020B0604020202020204" charset="0"/>
              </a:rPr>
            </a:br>
            <a:br>
              <a:rPr lang="he-IL" sz="2000" b="1" dirty="0"/>
            </a:br>
            <a:r>
              <a:rPr lang="en-US" sz="2000" dirty="0"/>
              <a:t>July is the month that all high school students go on vacation,  </a:t>
            </a:r>
            <a:br>
              <a:rPr lang="en-US" sz="2000" dirty="0"/>
            </a:br>
            <a:r>
              <a:rPr lang="en-US" sz="2000" dirty="0"/>
              <a:t>this reason explains the fact that July is the popular month to purchase games</a:t>
            </a:r>
            <a:endParaRPr lang="he-IL" sz="2000" dirty="0">
              <a:solidFill>
                <a:schemeClr val="bg1"/>
              </a:solidFill>
              <a:latin typeface="Share Tech" panose="020B0604020202020204" charset="0"/>
            </a:endParaRPr>
          </a:p>
        </p:txBody>
      </p:sp>
      <p:pic>
        <p:nvPicPr>
          <p:cNvPr id="7" name="Picture 3">
            <a:extLst>
              <a:ext uri="{FF2B5EF4-FFF2-40B4-BE49-F238E27FC236}">
                <a16:creationId xmlns:a16="http://schemas.microsoft.com/office/drawing/2014/main" id="{4FAC3AAF-B350-1168-41F5-F1522644AF78}"/>
              </a:ext>
            </a:extLst>
          </p:cNvPr>
          <p:cNvPicPr>
            <a:picLocks noChangeAspect="1"/>
          </p:cNvPicPr>
          <p:nvPr/>
        </p:nvPicPr>
        <p:blipFill>
          <a:blip r:embed="rId3"/>
          <a:stretch>
            <a:fillRect/>
          </a:stretch>
        </p:blipFill>
        <p:spPr>
          <a:xfrm>
            <a:off x="4779264" y="1248458"/>
            <a:ext cx="4115069" cy="33533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17745123"/>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Bivariate Analysis</a:t>
            </a:r>
            <a:endParaRPr lang="en-US" sz="3200" b="1" dirty="0">
              <a:solidFill>
                <a:schemeClr val="lt1"/>
              </a:solidFill>
              <a:latin typeface="Share Tech"/>
              <a:sym typeface="Share Tech"/>
            </a:endParaRPr>
          </a:p>
        </p:txBody>
      </p:sp>
      <p:sp>
        <p:nvSpPr>
          <p:cNvPr id="10" name="Title 1">
            <a:extLst>
              <a:ext uri="{FF2B5EF4-FFF2-40B4-BE49-F238E27FC236}">
                <a16:creationId xmlns:a16="http://schemas.microsoft.com/office/drawing/2014/main" id="{47AE17EC-9E37-D015-1B57-885AAFCC29F7}"/>
              </a:ext>
            </a:extLst>
          </p:cNvPr>
          <p:cNvSpPr>
            <a:spLocks noGrp="1"/>
          </p:cNvSpPr>
          <p:nvPr>
            <p:ph type="ctrTitle"/>
          </p:nvPr>
        </p:nvSpPr>
        <p:spPr>
          <a:xfrm>
            <a:off x="736132" y="3708083"/>
            <a:ext cx="3099736" cy="577800"/>
          </a:xfrm>
        </p:spPr>
        <p:txBody>
          <a:bodyPr/>
          <a:lstStyle/>
          <a:p>
            <a:br>
              <a:rPr lang="en-US" sz="2000" dirty="0">
                <a:solidFill>
                  <a:schemeClr val="bg1"/>
                </a:solidFill>
                <a:latin typeface="Share Tech" panose="020B0604020202020204" charset="0"/>
              </a:rPr>
            </a:br>
            <a:br>
              <a:rPr lang="en-US" sz="2000" dirty="0">
                <a:solidFill>
                  <a:schemeClr val="bg1"/>
                </a:solidFill>
                <a:latin typeface="Share Tech" panose="020B0604020202020204" charset="0"/>
              </a:rPr>
            </a:br>
            <a:r>
              <a:rPr lang="en-US" sz="2000" b="1" dirty="0"/>
              <a:t>Months – Hit Games</a:t>
            </a:r>
            <a:br>
              <a:rPr lang="en-US" sz="2000" b="1" dirty="0"/>
            </a:br>
            <a:r>
              <a:rPr lang="en-US" sz="2000" dirty="0">
                <a:solidFill>
                  <a:schemeClr val="bg1"/>
                </a:solidFill>
                <a:latin typeface="Share Tech" panose="020B0604020202020204" charset="0"/>
              </a:rPr>
              <a:t>The months with the most game released are October and November due to the beginning of winter,</a:t>
            </a:r>
            <a:br>
              <a:rPr lang="en-US" sz="2000" dirty="0">
                <a:solidFill>
                  <a:schemeClr val="bg1"/>
                </a:solidFill>
                <a:latin typeface="Share Tech" panose="020B0604020202020204" charset="0"/>
              </a:rPr>
            </a:br>
            <a:r>
              <a:rPr lang="en-US" sz="2000" dirty="0">
                <a:solidFill>
                  <a:schemeClr val="bg1"/>
                </a:solidFill>
                <a:latin typeface="Share Tech" panose="020B0604020202020204" charset="0"/>
              </a:rPr>
              <a:t>It also explains why they are the months with the most Non-Hits</a:t>
            </a:r>
            <a:br>
              <a:rPr lang="he-IL" sz="2000" dirty="0">
                <a:solidFill>
                  <a:schemeClr val="bg1"/>
                </a:solidFill>
                <a:latin typeface="Share Tech" panose="020B0604020202020204" charset="0"/>
              </a:rPr>
            </a:br>
            <a:endParaRPr lang="he-IL" sz="2000" dirty="0">
              <a:solidFill>
                <a:schemeClr val="bg1"/>
              </a:solidFill>
              <a:latin typeface="Share Tech" panose="020B0604020202020204" charset="0"/>
            </a:endParaRPr>
          </a:p>
        </p:txBody>
      </p:sp>
      <p:pic>
        <p:nvPicPr>
          <p:cNvPr id="7" name="Picture 2">
            <a:extLst>
              <a:ext uri="{FF2B5EF4-FFF2-40B4-BE49-F238E27FC236}">
                <a16:creationId xmlns:a16="http://schemas.microsoft.com/office/drawing/2014/main" id="{E6AB888F-7379-FE23-A6D1-D2E69F8F5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850" y="1246783"/>
            <a:ext cx="5078130" cy="31545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40882208"/>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Bivariate Analysis</a:t>
            </a:r>
            <a:endParaRPr lang="en-US" sz="3200" b="1" dirty="0">
              <a:solidFill>
                <a:schemeClr val="lt1"/>
              </a:solidFill>
              <a:latin typeface="Share Tech"/>
              <a:sym typeface="Share Tech"/>
            </a:endParaRPr>
          </a:p>
        </p:txBody>
      </p:sp>
      <p:sp>
        <p:nvSpPr>
          <p:cNvPr id="10" name="Title 1">
            <a:extLst>
              <a:ext uri="{FF2B5EF4-FFF2-40B4-BE49-F238E27FC236}">
                <a16:creationId xmlns:a16="http://schemas.microsoft.com/office/drawing/2014/main" id="{47AE17EC-9E37-D015-1B57-885AAFCC29F7}"/>
              </a:ext>
            </a:extLst>
          </p:cNvPr>
          <p:cNvSpPr>
            <a:spLocks noGrp="1"/>
          </p:cNvSpPr>
          <p:nvPr>
            <p:ph type="ctrTitle"/>
          </p:nvPr>
        </p:nvSpPr>
        <p:spPr>
          <a:xfrm>
            <a:off x="736132" y="3671507"/>
            <a:ext cx="2897685" cy="577800"/>
          </a:xfrm>
        </p:spPr>
        <p:txBody>
          <a:bodyPr/>
          <a:lstStyle/>
          <a:p>
            <a:br>
              <a:rPr lang="en-US" sz="2000" dirty="0">
                <a:solidFill>
                  <a:schemeClr val="bg1"/>
                </a:solidFill>
                <a:latin typeface="Share Tech" panose="020B0604020202020204" charset="0"/>
              </a:rPr>
            </a:br>
            <a:br>
              <a:rPr lang="en-US" sz="2000" dirty="0">
                <a:solidFill>
                  <a:schemeClr val="bg1"/>
                </a:solidFill>
                <a:latin typeface="Share Tech" panose="020B0604020202020204" charset="0"/>
              </a:rPr>
            </a:br>
            <a:r>
              <a:rPr lang="en-US" sz="2000" b="1" dirty="0"/>
              <a:t>Consoles – Hit Games</a:t>
            </a:r>
            <a:br>
              <a:rPr lang="en-US" sz="2000" b="1" dirty="0"/>
            </a:br>
            <a:r>
              <a:rPr lang="en-US" sz="2000" dirty="0">
                <a:solidFill>
                  <a:schemeClr val="bg1"/>
                </a:solidFill>
                <a:latin typeface="Share Tech" panose="020B0604020202020204" charset="0"/>
              </a:rPr>
              <a:t>The ‘PC’ is the platform with the most games releases – around 2600 games,</a:t>
            </a:r>
            <a:br>
              <a:rPr lang="en-US" sz="2000" dirty="0">
                <a:solidFill>
                  <a:schemeClr val="bg1"/>
                </a:solidFill>
                <a:latin typeface="Share Tech" panose="020B0604020202020204" charset="0"/>
              </a:rPr>
            </a:br>
            <a:r>
              <a:rPr lang="en-US" sz="2000" dirty="0">
                <a:solidFill>
                  <a:schemeClr val="bg1"/>
                </a:solidFill>
                <a:latin typeface="Share Tech" panose="020B0604020202020204" charset="0"/>
              </a:rPr>
              <a:t>It also explains why it is the platform with the most non-hits</a:t>
            </a:r>
            <a:br>
              <a:rPr lang="he-IL" sz="2000" dirty="0">
                <a:solidFill>
                  <a:schemeClr val="bg1"/>
                </a:solidFill>
                <a:latin typeface="Share Tech" panose="020B0604020202020204" charset="0"/>
              </a:rPr>
            </a:br>
            <a:endParaRPr lang="he-IL" sz="2000" dirty="0">
              <a:solidFill>
                <a:schemeClr val="bg1"/>
              </a:solidFill>
              <a:latin typeface="Share Tech" panose="020B0604020202020204" charset="0"/>
            </a:endParaRPr>
          </a:p>
        </p:txBody>
      </p:sp>
      <p:pic>
        <p:nvPicPr>
          <p:cNvPr id="7" name="Picture 2">
            <a:extLst>
              <a:ext uri="{FF2B5EF4-FFF2-40B4-BE49-F238E27FC236}">
                <a16:creationId xmlns:a16="http://schemas.microsoft.com/office/drawing/2014/main" id="{C5658B1D-5C44-32D6-36C7-76045CFA3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3817" y="1547147"/>
            <a:ext cx="5327303" cy="28313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40293933"/>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cxnSp>
        <p:nvCxnSpPr>
          <p:cNvPr id="1084" name="Google Shape;1084;p38"/>
          <p:cNvCxnSpPr/>
          <p:nvPr/>
        </p:nvCxnSpPr>
        <p:spPr>
          <a:xfrm>
            <a:off x="1551088"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5" name="Google Shape;1085;p38"/>
          <p:cNvCxnSpPr/>
          <p:nvPr/>
        </p:nvCxnSpPr>
        <p:spPr>
          <a:xfrm>
            <a:off x="2705768" y="2976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6" name="Google Shape;1086;p38"/>
          <p:cNvCxnSpPr/>
          <p:nvPr/>
        </p:nvCxnSpPr>
        <p:spPr>
          <a:xfrm>
            <a:off x="3872330"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7" name="Google Shape;1087;p38"/>
          <p:cNvCxnSpPr/>
          <p:nvPr/>
        </p:nvCxnSpPr>
        <p:spPr>
          <a:xfrm>
            <a:off x="7646938" y="2976550"/>
            <a:ext cx="0" cy="455100"/>
          </a:xfrm>
          <a:prstGeom prst="straightConnector1">
            <a:avLst/>
          </a:prstGeom>
          <a:noFill/>
          <a:ln w="19050" cap="flat" cmpd="sng">
            <a:solidFill>
              <a:schemeClr val="lt2"/>
            </a:solidFill>
            <a:prstDash val="solid"/>
            <a:round/>
            <a:headEnd type="none" w="med" len="med"/>
            <a:tailEnd type="none" w="med" len="med"/>
          </a:ln>
        </p:spPr>
      </p:cxnSp>
      <p:sp>
        <p:nvSpPr>
          <p:cNvPr id="1088" name="Google Shape;1088;p38"/>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OUR PROCESS</a:t>
            </a:r>
            <a:endParaRPr dirty="0"/>
          </a:p>
        </p:txBody>
      </p:sp>
      <p:cxnSp>
        <p:nvCxnSpPr>
          <p:cNvPr id="1089" name="Google Shape;1089;p38"/>
          <p:cNvCxnSpPr/>
          <p:nvPr/>
        </p:nvCxnSpPr>
        <p:spPr>
          <a:xfrm>
            <a:off x="1034400" y="2918100"/>
            <a:ext cx="7075200" cy="0"/>
          </a:xfrm>
          <a:prstGeom prst="straightConnector1">
            <a:avLst/>
          </a:prstGeom>
          <a:noFill/>
          <a:ln w="19050" cap="flat" cmpd="sng">
            <a:solidFill>
              <a:schemeClr val="lt2"/>
            </a:solidFill>
            <a:prstDash val="solid"/>
            <a:round/>
            <a:headEnd type="none" w="med" len="med"/>
            <a:tailEnd type="none" w="med" len="med"/>
          </a:ln>
        </p:spPr>
      </p:cxnSp>
      <p:grpSp>
        <p:nvGrpSpPr>
          <p:cNvPr id="1090" name="Google Shape;1090;p38"/>
          <p:cNvGrpSpPr/>
          <p:nvPr/>
        </p:nvGrpSpPr>
        <p:grpSpPr>
          <a:xfrm>
            <a:off x="1372725" y="2731350"/>
            <a:ext cx="373500" cy="373500"/>
            <a:chOff x="1372725" y="1912500"/>
            <a:chExt cx="373500" cy="373500"/>
          </a:xfrm>
        </p:grpSpPr>
        <p:sp>
          <p:nvSpPr>
            <p:cNvPr id="1091" name="Google Shape;1091;p38"/>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38"/>
          <p:cNvGrpSpPr/>
          <p:nvPr/>
        </p:nvGrpSpPr>
        <p:grpSpPr>
          <a:xfrm>
            <a:off x="2519022" y="2731350"/>
            <a:ext cx="373500" cy="373500"/>
            <a:chOff x="3212675" y="1912500"/>
            <a:chExt cx="373500" cy="373500"/>
          </a:xfrm>
        </p:grpSpPr>
        <p:sp>
          <p:nvSpPr>
            <p:cNvPr id="1094" name="Google Shape;1094;p38"/>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38"/>
          <p:cNvGrpSpPr/>
          <p:nvPr/>
        </p:nvGrpSpPr>
        <p:grpSpPr>
          <a:xfrm>
            <a:off x="3677200" y="2731350"/>
            <a:ext cx="373500" cy="373500"/>
            <a:chOff x="5557850" y="1912500"/>
            <a:chExt cx="373500" cy="373500"/>
          </a:xfrm>
        </p:grpSpPr>
        <p:sp>
          <p:nvSpPr>
            <p:cNvPr id="1097" name="Google Shape;1097;p38"/>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38"/>
          <p:cNvGrpSpPr/>
          <p:nvPr/>
        </p:nvGrpSpPr>
        <p:grpSpPr>
          <a:xfrm>
            <a:off x="7457825" y="2731350"/>
            <a:ext cx="373500" cy="373500"/>
            <a:chOff x="7457825" y="1912500"/>
            <a:chExt cx="373500" cy="373500"/>
          </a:xfrm>
        </p:grpSpPr>
        <p:sp>
          <p:nvSpPr>
            <p:cNvPr id="1100" name="Google Shape;1100;p38"/>
            <p:cNvSpPr/>
            <p:nvPr/>
          </p:nvSpPr>
          <p:spPr>
            <a:xfrm>
              <a:off x="75491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7457825" y="1912500"/>
              <a:ext cx="373500" cy="373500"/>
            </a:xfrm>
            <a:prstGeom prst="donut">
              <a:avLst>
                <a:gd name="adj" fmla="val 101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2" name="Google Shape;1102;p38"/>
          <p:cNvSpPr txBox="1">
            <a:spLocks noGrp="1"/>
          </p:cNvSpPr>
          <p:nvPr>
            <p:ph type="ctrTitle" idx="4294967295"/>
          </p:nvPr>
        </p:nvSpPr>
        <p:spPr>
          <a:xfrm>
            <a:off x="610450" y="1977263"/>
            <a:ext cx="1881300" cy="4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Research question</a:t>
            </a:r>
            <a:endParaRPr sz="1800" dirty="0"/>
          </a:p>
        </p:txBody>
      </p:sp>
      <p:sp>
        <p:nvSpPr>
          <p:cNvPr id="1103" name="Google Shape;1103;p38"/>
          <p:cNvSpPr txBox="1">
            <a:spLocks noGrp="1"/>
          </p:cNvSpPr>
          <p:nvPr>
            <p:ph type="subTitle" idx="4294967295"/>
          </p:nvPr>
        </p:nvSpPr>
        <p:spPr>
          <a:xfrm>
            <a:off x="610438" y="1489956"/>
            <a:ext cx="1881300" cy="6447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sz="1400" dirty="0"/>
              <a:t>Defining the research question</a:t>
            </a:r>
            <a:endParaRPr sz="1400" dirty="0"/>
          </a:p>
        </p:txBody>
      </p:sp>
      <p:sp>
        <p:nvSpPr>
          <p:cNvPr id="1104" name="Google Shape;1104;p38"/>
          <p:cNvSpPr txBox="1">
            <a:spLocks noGrp="1"/>
          </p:cNvSpPr>
          <p:nvPr>
            <p:ph type="ctrTitle" idx="4294967295"/>
          </p:nvPr>
        </p:nvSpPr>
        <p:spPr>
          <a:xfrm>
            <a:off x="6720390" y="3438422"/>
            <a:ext cx="1881300" cy="4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Conclusion</a:t>
            </a:r>
            <a:endParaRPr sz="1800" dirty="0"/>
          </a:p>
        </p:txBody>
      </p:sp>
      <p:sp>
        <p:nvSpPr>
          <p:cNvPr id="1106" name="Google Shape;1106;p38"/>
          <p:cNvSpPr txBox="1">
            <a:spLocks noGrp="1"/>
          </p:cNvSpPr>
          <p:nvPr>
            <p:ph type="ctrTitle" idx="4294967295"/>
          </p:nvPr>
        </p:nvSpPr>
        <p:spPr>
          <a:xfrm>
            <a:off x="1765130" y="3438422"/>
            <a:ext cx="1881300" cy="4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t>Scraping</a:t>
            </a:r>
            <a:endParaRPr sz="1800" dirty="0"/>
          </a:p>
        </p:txBody>
      </p:sp>
      <p:sp>
        <p:nvSpPr>
          <p:cNvPr id="1107" name="Google Shape;1107;p38"/>
          <p:cNvSpPr txBox="1">
            <a:spLocks noGrp="1"/>
          </p:cNvSpPr>
          <p:nvPr>
            <p:ph type="subTitle" idx="4294967295"/>
          </p:nvPr>
        </p:nvSpPr>
        <p:spPr>
          <a:xfrm>
            <a:off x="1650794" y="3660598"/>
            <a:ext cx="2109900" cy="644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1400" dirty="0"/>
              <a:t>Extracting data from the Internet</a:t>
            </a:r>
            <a:endParaRPr sz="1400" dirty="0"/>
          </a:p>
        </p:txBody>
      </p:sp>
      <p:sp>
        <p:nvSpPr>
          <p:cNvPr id="1108" name="Google Shape;1108;p38"/>
          <p:cNvSpPr txBox="1">
            <a:spLocks noGrp="1"/>
          </p:cNvSpPr>
          <p:nvPr>
            <p:ph type="ctrTitle" idx="4294967295"/>
          </p:nvPr>
        </p:nvSpPr>
        <p:spPr>
          <a:xfrm>
            <a:off x="2931705" y="1977263"/>
            <a:ext cx="1881300" cy="427800"/>
          </a:xfrm>
          <a:prstGeom prst="rect">
            <a:avLst/>
          </a:prstGeom>
        </p:spPr>
        <p:txBody>
          <a:bodyPr spcFirstLastPara="1" wrap="square" lIns="91425" tIns="91425" rIns="91425" bIns="91425" anchor="t" anchorCtr="0">
            <a:noAutofit/>
          </a:bodyPr>
          <a:lstStyle/>
          <a:p>
            <a:pPr algn="ctr"/>
            <a:r>
              <a:rPr lang="en-US" sz="1800" dirty="0"/>
              <a:t>Data handling</a:t>
            </a:r>
            <a:br>
              <a:rPr lang="en-US" sz="1800" dirty="0"/>
            </a:br>
            <a:endParaRPr sz="1800" dirty="0"/>
          </a:p>
        </p:txBody>
      </p:sp>
      <p:sp>
        <p:nvSpPr>
          <p:cNvPr id="1109" name="Google Shape;1109;p38"/>
          <p:cNvSpPr txBox="1">
            <a:spLocks noGrp="1"/>
          </p:cNvSpPr>
          <p:nvPr>
            <p:ph type="subTitle" idx="4294967295"/>
          </p:nvPr>
        </p:nvSpPr>
        <p:spPr>
          <a:xfrm>
            <a:off x="2817392" y="1489967"/>
            <a:ext cx="2109900" cy="6447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sz="1400" dirty="0"/>
              <a:t>Handling missing duplications and outliers data</a:t>
            </a:r>
            <a:endParaRPr sz="1400" dirty="0"/>
          </a:p>
        </p:txBody>
      </p:sp>
      <p:cxnSp>
        <p:nvCxnSpPr>
          <p:cNvPr id="32" name="Google Shape;1085;p38">
            <a:extLst>
              <a:ext uri="{FF2B5EF4-FFF2-40B4-BE49-F238E27FC236}">
                <a16:creationId xmlns:a16="http://schemas.microsoft.com/office/drawing/2014/main" id="{B3F7DB9D-C250-1215-3416-110D3F6697E6}"/>
              </a:ext>
            </a:extLst>
          </p:cNvPr>
          <p:cNvCxnSpPr/>
          <p:nvPr/>
        </p:nvCxnSpPr>
        <p:spPr>
          <a:xfrm>
            <a:off x="5140563" y="2983322"/>
            <a:ext cx="0" cy="455100"/>
          </a:xfrm>
          <a:prstGeom prst="straightConnector1">
            <a:avLst/>
          </a:prstGeom>
          <a:noFill/>
          <a:ln w="19050" cap="flat" cmpd="sng">
            <a:solidFill>
              <a:schemeClr val="lt2"/>
            </a:solidFill>
            <a:prstDash val="solid"/>
            <a:round/>
            <a:headEnd type="none" w="med" len="med"/>
            <a:tailEnd type="none" w="med" len="med"/>
          </a:ln>
        </p:spPr>
      </p:cxnSp>
      <p:grpSp>
        <p:nvGrpSpPr>
          <p:cNvPr id="33" name="Google Shape;1093;p38">
            <a:extLst>
              <a:ext uri="{FF2B5EF4-FFF2-40B4-BE49-F238E27FC236}">
                <a16:creationId xmlns:a16="http://schemas.microsoft.com/office/drawing/2014/main" id="{738C8833-90D5-A27E-7525-ADB827C45C1B}"/>
              </a:ext>
            </a:extLst>
          </p:cNvPr>
          <p:cNvGrpSpPr/>
          <p:nvPr/>
        </p:nvGrpSpPr>
        <p:grpSpPr>
          <a:xfrm>
            <a:off x="4953817" y="2738122"/>
            <a:ext cx="373500" cy="373500"/>
            <a:chOff x="3212675" y="1912500"/>
            <a:chExt cx="373500" cy="373500"/>
          </a:xfrm>
        </p:grpSpPr>
        <p:sp>
          <p:nvSpPr>
            <p:cNvPr id="34" name="Google Shape;1094;p38">
              <a:extLst>
                <a:ext uri="{FF2B5EF4-FFF2-40B4-BE49-F238E27FC236}">
                  <a16:creationId xmlns:a16="http://schemas.microsoft.com/office/drawing/2014/main" id="{9E9CF5BB-EC7C-87A7-7119-6733EB166080}"/>
                </a:ext>
              </a:extLst>
            </p:cNvPr>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95;p38">
              <a:extLst>
                <a:ext uri="{FF2B5EF4-FFF2-40B4-BE49-F238E27FC236}">
                  <a16:creationId xmlns:a16="http://schemas.microsoft.com/office/drawing/2014/main" id="{5F0AD83E-0FA1-0444-4942-250750BB7AE1}"/>
                </a:ext>
              </a:extLst>
            </p:cNvPr>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1106;p38">
            <a:extLst>
              <a:ext uri="{FF2B5EF4-FFF2-40B4-BE49-F238E27FC236}">
                <a16:creationId xmlns:a16="http://schemas.microsoft.com/office/drawing/2014/main" id="{2D7DFE62-F9C3-FAEE-5ED9-B6D2443365DE}"/>
              </a:ext>
            </a:extLst>
          </p:cNvPr>
          <p:cNvSpPr txBox="1">
            <a:spLocks/>
          </p:cNvSpPr>
          <p:nvPr/>
        </p:nvSpPr>
        <p:spPr>
          <a:xfrm>
            <a:off x="4199925" y="3445194"/>
            <a:ext cx="1881300" cy="42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algn="ctr"/>
            <a:r>
              <a:rPr lang="en-US" sz="1800" dirty="0"/>
              <a:t>EDA</a:t>
            </a:r>
          </a:p>
        </p:txBody>
      </p:sp>
      <p:sp>
        <p:nvSpPr>
          <p:cNvPr id="37" name="Google Shape;1107;p38">
            <a:extLst>
              <a:ext uri="{FF2B5EF4-FFF2-40B4-BE49-F238E27FC236}">
                <a16:creationId xmlns:a16="http://schemas.microsoft.com/office/drawing/2014/main" id="{CE84E347-F3D4-1C1D-A77D-C2E5A774F037}"/>
              </a:ext>
            </a:extLst>
          </p:cNvPr>
          <p:cNvSpPr txBox="1">
            <a:spLocks/>
          </p:cNvSpPr>
          <p:nvPr/>
        </p:nvSpPr>
        <p:spPr>
          <a:xfrm>
            <a:off x="4349506" y="3659094"/>
            <a:ext cx="1588701" cy="9484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lnSpc>
                <a:spcPct val="100000"/>
              </a:lnSpc>
              <a:spcAft>
                <a:spcPts val="1600"/>
              </a:spcAft>
              <a:buFont typeface="Maven Pro"/>
              <a:buNone/>
            </a:pPr>
            <a:r>
              <a:rPr lang="en-US" sz="1400" dirty="0"/>
              <a:t>Exploratory Data Analysis advanced data Analysis</a:t>
            </a:r>
          </a:p>
          <a:p>
            <a:pPr marL="0" indent="0" algn="ctr">
              <a:lnSpc>
                <a:spcPct val="100000"/>
              </a:lnSpc>
              <a:spcAft>
                <a:spcPts val="1600"/>
              </a:spcAft>
              <a:buFont typeface="Maven Pro"/>
              <a:buNone/>
            </a:pPr>
            <a:endParaRPr lang="en-US" sz="1400" dirty="0"/>
          </a:p>
        </p:txBody>
      </p:sp>
      <p:cxnSp>
        <p:nvCxnSpPr>
          <p:cNvPr id="38" name="Google Shape;1086;p38">
            <a:extLst>
              <a:ext uri="{FF2B5EF4-FFF2-40B4-BE49-F238E27FC236}">
                <a16:creationId xmlns:a16="http://schemas.microsoft.com/office/drawing/2014/main" id="{97E84028-DC61-ACC3-5C00-4DD01778683F}"/>
              </a:ext>
            </a:extLst>
          </p:cNvPr>
          <p:cNvCxnSpPr/>
          <p:nvPr/>
        </p:nvCxnSpPr>
        <p:spPr>
          <a:xfrm>
            <a:off x="6504620" y="2397497"/>
            <a:ext cx="0" cy="455100"/>
          </a:xfrm>
          <a:prstGeom prst="straightConnector1">
            <a:avLst/>
          </a:prstGeom>
          <a:noFill/>
          <a:ln w="19050" cap="flat" cmpd="sng">
            <a:solidFill>
              <a:schemeClr val="lt2"/>
            </a:solidFill>
            <a:prstDash val="solid"/>
            <a:round/>
            <a:headEnd type="none" w="med" len="med"/>
            <a:tailEnd type="none" w="med" len="med"/>
          </a:ln>
        </p:spPr>
      </p:cxnSp>
      <p:grpSp>
        <p:nvGrpSpPr>
          <p:cNvPr id="39" name="Google Shape;1096;p38">
            <a:extLst>
              <a:ext uri="{FF2B5EF4-FFF2-40B4-BE49-F238E27FC236}">
                <a16:creationId xmlns:a16="http://schemas.microsoft.com/office/drawing/2014/main" id="{C22B5B63-C527-9D0A-AFAF-A1A7570A3C53}"/>
              </a:ext>
            </a:extLst>
          </p:cNvPr>
          <p:cNvGrpSpPr/>
          <p:nvPr/>
        </p:nvGrpSpPr>
        <p:grpSpPr>
          <a:xfrm>
            <a:off x="6309490" y="2724297"/>
            <a:ext cx="373500" cy="373500"/>
            <a:chOff x="5557850" y="1912500"/>
            <a:chExt cx="373500" cy="373500"/>
          </a:xfrm>
        </p:grpSpPr>
        <p:sp>
          <p:nvSpPr>
            <p:cNvPr id="40" name="Google Shape;1097;p38">
              <a:extLst>
                <a:ext uri="{FF2B5EF4-FFF2-40B4-BE49-F238E27FC236}">
                  <a16:creationId xmlns:a16="http://schemas.microsoft.com/office/drawing/2014/main" id="{28AD5EDE-C283-AD7E-BAF3-35C619215C25}"/>
                </a:ext>
              </a:extLst>
            </p:cNvPr>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98;p38">
              <a:extLst>
                <a:ext uri="{FF2B5EF4-FFF2-40B4-BE49-F238E27FC236}">
                  <a16:creationId xmlns:a16="http://schemas.microsoft.com/office/drawing/2014/main" id="{3DBA7C5A-A1E2-D82D-C9D4-5318F79B5FE3}"/>
                </a:ext>
              </a:extLst>
            </p:cNvPr>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1108;p38">
            <a:extLst>
              <a:ext uri="{FF2B5EF4-FFF2-40B4-BE49-F238E27FC236}">
                <a16:creationId xmlns:a16="http://schemas.microsoft.com/office/drawing/2014/main" id="{9FF8A786-547A-8C62-E644-9182A5AD5255}"/>
              </a:ext>
            </a:extLst>
          </p:cNvPr>
          <p:cNvSpPr txBox="1">
            <a:spLocks/>
          </p:cNvSpPr>
          <p:nvPr/>
        </p:nvSpPr>
        <p:spPr>
          <a:xfrm>
            <a:off x="5563995" y="1970210"/>
            <a:ext cx="1881300" cy="42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algn="ctr"/>
            <a:r>
              <a:rPr lang="en-US" sz="1800" dirty="0"/>
              <a:t>Machine Learning</a:t>
            </a:r>
          </a:p>
        </p:txBody>
      </p:sp>
      <p:sp>
        <p:nvSpPr>
          <p:cNvPr id="43" name="Google Shape;1109;p38">
            <a:extLst>
              <a:ext uri="{FF2B5EF4-FFF2-40B4-BE49-F238E27FC236}">
                <a16:creationId xmlns:a16="http://schemas.microsoft.com/office/drawing/2014/main" id="{750755BF-7979-C882-8A15-BC317A022769}"/>
              </a:ext>
            </a:extLst>
          </p:cNvPr>
          <p:cNvSpPr txBox="1">
            <a:spLocks/>
          </p:cNvSpPr>
          <p:nvPr/>
        </p:nvSpPr>
        <p:spPr>
          <a:xfrm>
            <a:off x="5449682" y="1482914"/>
            <a:ext cx="21099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lnSpc>
                <a:spcPct val="100000"/>
              </a:lnSpc>
              <a:buFont typeface="Maven Pro"/>
              <a:buNone/>
            </a:pPr>
            <a:r>
              <a:rPr lang="en-US" sz="1400" dirty="0"/>
              <a:t>Predict hit games</a:t>
            </a: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84"/>
                                        </p:tgtEl>
                                        <p:attrNameLst>
                                          <p:attrName>style.visibility</p:attrName>
                                        </p:attrNameLst>
                                      </p:cBhvr>
                                      <p:to>
                                        <p:strVal val="visible"/>
                                      </p:to>
                                    </p:set>
                                    <p:animEffect transition="in" filter="fade">
                                      <p:cBhvr>
                                        <p:cTn id="7" dur="1000"/>
                                        <p:tgtEl>
                                          <p:spTgt spid="1084"/>
                                        </p:tgtEl>
                                      </p:cBhvr>
                                    </p:animEffect>
                                    <p:anim calcmode="lin" valueType="num">
                                      <p:cBhvr>
                                        <p:cTn id="8" dur="1000" fill="hold"/>
                                        <p:tgtEl>
                                          <p:spTgt spid="1084"/>
                                        </p:tgtEl>
                                        <p:attrNameLst>
                                          <p:attrName>ppt_x</p:attrName>
                                        </p:attrNameLst>
                                      </p:cBhvr>
                                      <p:tavLst>
                                        <p:tav tm="0">
                                          <p:val>
                                            <p:strVal val="#ppt_x"/>
                                          </p:val>
                                        </p:tav>
                                        <p:tav tm="100000">
                                          <p:val>
                                            <p:strVal val="#ppt_x"/>
                                          </p:val>
                                        </p:tav>
                                      </p:tavLst>
                                    </p:anim>
                                    <p:anim calcmode="lin" valueType="num">
                                      <p:cBhvr>
                                        <p:cTn id="9" dur="1000" fill="hold"/>
                                        <p:tgtEl>
                                          <p:spTgt spid="108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0"/>
                                        </p:tgtEl>
                                        <p:attrNameLst>
                                          <p:attrName>style.visibility</p:attrName>
                                        </p:attrNameLst>
                                      </p:cBhvr>
                                      <p:to>
                                        <p:strVal val="visible"/>
                                      </p:to>
                                    </p:set>
                                    <p:animEffect transition="in" filter="fade">
                                      <p:cBhvr>
                                        <p:cTn id="12" dur="1000"/>
                                        <p:tgtEl>
                                          <p:spTgt spid="1090"/>
                                        </p:tgtEl>
                                      </p:cBhvr>
                                    </p:animEffect>
                                    <p:anim calcmode="lin" valueType="num">
                                      <p:cBhvr>
                                        <p:cTn id="13" dur="1000" fill="hold"/>
                                        <p:tgtEl>
                                          <p:spTgt spid="1090"/>
                                        </p:tgtEl>
                                        <p:attrNameLst>
                                          <p:attrName>ppt_x</p:attrName>
                                        </p:attrNameLst>
                                      </p:cBhvr>
                                      <p:tavLst>
                                        <p:tav tm="0">
                                          <p:val>
                                            <p:strVal val="#ppt_x"/>
                                          </p:val>
                                        </p:tav>
                                        <p:tav tm="100000">
                                          <p:val>
                                            <p:strVal val="#ppt_x"/>
                                          </p:val>
                                        </p:tav>
                                      </p:tavLst>
                                    </p:anim>
                                    <p:anim calcmode="lin" valueType="num">
                                      <p:cBhvr>
                                        <p:cTn id="14" dur="1000" fill="hold"/>
                                        <p:tgtEl>
                                          <p:spTgt spid="109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02"/>
                                        </p:tgtEl>
                                        <p:attrNameLst>
                                          <p:attrName>style.visibility</p:attrName>
                                        </p:attrNameLst>
                                      </p:cBhvr>
                                      <p:to>
                                        <p:strVal val="visible"/>
                                      </p:to>
                                    </p:set>
                                    <p:animEffect transition="in" filter="fade">
                                      <p:cBhvr>
                                        <p:cTn id="17" dur="1000"/>
                                        <p:tgtEl>
                                          <p:spTgt spid="1102"/>
                                        </p:tgtEl>
                                      </p:cBhvr>
                                    </p:animEffect>
                                    <p:anim calcmode="lin" valueType="num">
                                      <p:cBhvr>
                                        <p:cTn id="18" dur="1000" fill="hold"/>
                                        <p:tgtEl>
                                          <p:spTgt spid="1102"/>
                                        </p:tgtEl>
                                        <p:attrNameLst>
                                          <p:attrName>ppt_x</p:attrName>
                                        </p:attrNameLst>
                                      </p:cBhvr>
                                      <p:tavLst>
                                        <p:tav tm="0">
                                          <p:val>
                                            <p:strVal val="#ppt_x"/>
                                          </p:val>
                                        </p:tav>
                                        <p:tav tm="100000">
                                          <p:val>
                                            <p:strVal val="#ppt_x"/>
                                          </p:val>
                                        </p:tav>
                                      </p:tavLst>
                                    </p:anim>
                                    <p:anim calcmode="lin" valueType="num">
                                      <p:cBhvr>
                                        <p:cTn id="19" dur="1000" fill="hold"/>
                                        <p:tgtEl>
                                          <p:spTgt spid="110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03">
                                            <p:txEl>
                                              <p:pRg st="0" end="0"/>
                                            </p:txEl>
                                          </p:spTgt>
                                        </p:tgtEl>
                                        <p:attrNameLst>
                                          <p:attrName>style.visibility</p:attrName>
                                        </p:attrNameLst>
                                      </p:cBhvr>
                                      <p:to>
                                        <p:strVal val="visible"/>
                                      </p:to>
                                    </p:set>
                                    <p:animEffect transition="in" filter="fade">
                                      <p:cBhvr>
                                        <p:cTn id="22" dur="1000"/>
                                        <p:tgtEl>
                                          <p:spTgt spid="1103">
                                            <p:txEl>
                                              <p:pRg st="0" end="0"/>
                                            </p:txEl>
                                          </p:spTgt>
                                        </p:tgtEl>
                                      </p:cBhvr>
                                    </p:animEffect>
                                    <p:anim calcmode="lin" valueType="num">
                                      <p:cBhvr>
                                        <p:cTn id="23" dur="1000" fill="hold"/>
                                        <p:tgtEl>
                                          <p:spTgt spid="110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1103">
                                            <p:txEl>
                                              <p:pRg st="0" end="0"/>
                                            </p:txEl>
                                          </p:spTgt>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42" presetClass="entr" presetSubtype="0" fill="hold" nodeType="afterEffect">
                                  <p:stCondLst>
                                    <p:cond delay="0"/>
                                  </p:stCondLst>
                                  <p:childTnLst>
                                    <p:set>
                                      <p:cBhvr>
                                        <p:cTn id="27" dur="1" fill="hold">
                                          <p:stCondLst>
                                            <p:cond delay="0"/>
                                          </p:stCondLst>
                                        </p:cTn>
                                        <p:tgtEl>
                                          <p:spTgt spid="1085"/>
                                        </p:tgtEl>
                                        <p:attrNameLst>
                                          <p:attrName>style.visibility</p:attrName>
                                        </p:attrNameLst>
                                      </p:cBhvr>
                                      <p:to>
                                        <p:strVal val="visible"/>
                                      </p:to>
                                    </p:set>
                                    <p:animEffect transition="in" filter="fade">
                                      <p:cBhvr>
                                        <p:cTn id="28" dur="1000"/>
                                        <p:tgtEl>
                                          <p:spTgt spid="1085"/>
                                        </p:tgtEl>
                                      </p:cBhvr>
                                    </p:animEffect>
                                    <p:anim calcmode="lin" valueType="num">
                                      <p:cBhvr>
                                        <p:cTn id="29" dur="1000" fill="hold"/>
                                        <p:tgtEl>
                                          <p:spTgt spid="1085"/>
                                        </p:tgtEl>
                                        <p:attrNameLst>
                                          <p:attrName>ppt_x</p:attrName>
                                        </p:attrNameLst>
                                      </p:cBhvr>
                                      <p:tavLst>
                                        <p:tav tm="0">
                                          <p:val>
                                            <p:strVal val="#ppt_x"/>
                                          </p:val>
                                        </p:tav>
                                        <p:tav tm="100000">
                                          <p:val>
                                            <p:strVal val="#ppt_x"/>
                                          </p:val>
                                        </p:tav>
                                      </p:tavLst>
                                    </p:anim>
                                    <p:anim calcmode="lin" valueType="num">
                                      <p:cBhvr>
                                        <p:cTn id="30" dur="1000" fill="hold"/>
                                        <p:tgtEl>
                                          <p:spTgt spid="1085"/>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093"/>
                                        </p:tgtEl>
                                        <p:attrNameLst>
                                          <p:attrName>style.visibility</p:attrName>
                                        </p:attrNameLst>
                                      </p:cBhvr>
                                      <p:to>
                                        <p:strVal val="visible"/>
                                      </p:to>
                                    </p:set>
                                    <p:animEffect transition="in" filter="fade">
                                      <p:cBhvr>
                                        <p:cTn id="33" dur="1000"/>
                                        <p:tgtEl>
                                          <p:spTgt spid="1093"/>
                                        </p:tgtEl>
                                      </p:cBhvr>
                                    </p:animEffect>
                                    <p:anim calcmode="lin" valueType="num">
                                      <p:cBhvr>
                                        <p:cTn id="34" dur="1000" fill="hold"/>
                                        <p:tgtEl>
                                          <p:spTgt spid="1093"/>
                                        </p:tgtEl>
                                        <p:attrNameLst>
                                          <p:attrName>ppt_x</p:attrName>
                                        </p:attrNameLst>
                                      </p:cBhvr>
                                      <p:tavLst>
                                        <p:tav tm="0">
                                          <p:val>
                                            <p:strVal val="#ppt_x"/>
                                          </p:val>
                                        </p:tav>
                                        <p:tav tm="100000">
                                          <p:val>
                                            <p:strVal val="#ppt_x"/>
                                          </p:val>
                                        </p:tav>
                                      </p:tavLst>
                                    </p:anim>
                                    <p:anim calcmode="lin" valueType="num">
                                      <p:cBhvr>
                                        <p:cTn id="35" dur="1000" fill="hold"/>
                                        <p:tgtEl>
                                          <p:spTgt spid="1093"/>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106"/>
                                        </p:tgtEl>
                                        <p:attrNameLst>
                                          <p:attrName>style.visibility</p:attrName>
                                        </p:attrNameLst>
                                      </p:cBhvr>
                                      <p:to>
                                        <p:strVal val="visible"/>
                                      </p:to>
                                    </p:set>
                                    <p:animEffect transition="in" filter="fade">
                                      <p:cBhvr>
                                        <p:cTn id="38" dur="1000"/>
                                        <p:tgtEl>
                                          <p:spTgt spid="1106"/>
                                        </p:tgtEl>
                                      </p:cBhvr>
                                    </p:animEffect>
                                    <p:anim calcmode="lin" valueType="num">
                                      <p:cBhvr>
                                        <p:cTn id="39" dur="1000" fill="hold"/>
                                        <p:tgtEl>
                                          <p:spTgt spid="1106"/>
                                        </p:tgtEl>
                                        <p:attrNameLst>
                                          <p:attrName>ppt_x</p:attrName>
                                        </p:attrNameLst>
                                      </p:cBhvr>
                                      <p:tavLst>
                                        <p:tav tm="0">
                                          <p:val>
                                            <p:strVal val="#ppt_x"/>
                                          </p:val>
                                        </p:tav>
                                        <p:tav tm="100000">
                                          <p:val>
                                            <p:strVal val="#ppt_x"/>
                                          </p:val>
                                        </p:tav>
                                      </p:tavLst>
                                    </p:anim>
                                    <p:anim calcmode="lin" valueType="num">
                                      <p:cBhvr>
                                        <p:cTn id="40" dur="1000" fill="hold"/>
                                        <p:tgtEl>
                                          <p:spTgt spid="110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107">
                                            <p:txEl>
                                              <p:pRg st="0" end="0"/>
                                            </p:txEl>
                                          </p:spTgt>
                                        </p:tgtEl>
                                        <p:attrNameLst>
                                          <p:attrName>style.visibility</p:attrName>
                                        </p:attrNameLst>
                                      </p:cBhvr>
                                      <p:to>
                                        <p:strVal val="visible"/>
                                      </p:to>
                                    </p:set>
                                    <p:animEffect transition="in" filter="fade">
                                      <p:cBhvr>
                                        <p:cTn id="43" dur="1000"/>
                                        <p:tgtEl>
                                          <p:spTgt spid="1107">
                                            <p:txEl>
                                              <p:pRg st="0" end="0"/>
                                            </p:txEl>
                                          </p:spTgt>
                                        </p:tgtEl>
                                      </p:cBhvr>
                                    </p:animEffect>
                                    <p:anim calcmode="lin" valueType="num">
                                      <p:cBhvr>
                                        <p:cTn id="44" dur="1000" fill="hold"/>
                                        <p:tgtEl>
                                          <p:spTgt spid="1107">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1107">
                                            <p:txEl>
                                              <p:pRg st="0" end="0"/>
                                            </p:txEl>
                                          </p:spTgt>
                                        </p:tgtEl>
                                        <p:attrNameLst>
                                          <p:attrName>ppt_y</p:attrName>
                                        </p:attrNameLst>
                                      </p:cBhvr>
                                      <p:tavLst>
                                        <p:tav tm="0">
                                          <p:val>
                                            <p:strVal val="#ppt_y+.1"/>
                                          </p:val>
                                        </p:tav>
                                        <p:tav tm="100000">
                                          <p:val>
                                            <p:strVal val="#ppt_y"/>
                                          </p:val>
                                        </p:tav>
                                      </p:tavLst>
                                    </p:anim>
                                  </p:childTnLst>
                                </p:cTn>
                              </p:par>
                            </p:childTnLst>
                          </p:cTn>
                        </p:par>
                        <p:par>
                          <p:cTn id="46" fill="hold">
                            <p:stCondLst>
                              <p:cond delay="2000"/>
                            </p:stCondLst>
                            <p:childTnLst>
                              <p:par>
                                <p:cTn id="47" presetID="42" presetClass="entr" presetSubtype="0" fill="hold" nodeType="afterEffect">
                                  <p:stCondLst>
                                    <p:cond delay="0"/>
                                  </p:stCondLst>
                                  <p:childTnLst>
                                    <p:set>
                                      <p:cBhvr>
                                        <p:cTn id="48" dur="1" fill="hold">
                                          <p:stCondLst>
                                            <p:cond delay="0"/>
                                          </p:stCondLst>
                                        </p:cTn>
                                        <p:tgtEl>
                                          <p:spTgt spid="1086"/>
                                        </p:tgtEl>
                                        <p:attrNameLst>
                                          <p:attrName>style.visibility</p:attrName>
                                        </p:attrNameLst>
                                      </p:cBhvr>
                                      <p:to>
                                        <p:strVal val="visible"/>
                                      </p:to>
                                    </p:set>
                                    <p:animEffect transition="in" filter="fade">
                                      <p:cBhvr>
                                        <p:cTn id="49" dur="1000"/>
                                        <p:tgtEl>
                                          <p:spTgt spid="1086"/>
                                        </p:tgtEl>
                                      </p:cBhvr>
                                    </p:animEffect>
                                    <p:anim calcmode="lin" valueType="num">
                                      <p:cBhvr>
                                        <p:cTn id="50" dur="1000" fill="hold"/>
                                        <p:tgtEl>
                                          <p:spTgt spid="1086"/>
                                        </p:tgtEl>
                                        <p:attrNameLst>
                                          <p:attrName>ppt_x</p:attrName>
                                        </p:attrNameLst>
                                      </p:cBhvr>
                                      <p:tavLst>
                                        <p:tav tm="0">
                                          <p:val>
                                            <p:strVal val="#ppt_x"/>
                                          </p:val>
                                        </p:tav>
                                        <p:tav tm="100000">
                                          <p:val>
                                            <p:strVal val="#ppt_x"/>
                                          </p:val>
                                        </p:tav>
                                      </p:tavLst>
                                    </p:anim>
                                    <p:anim calcmode="lin" valueType="num">
                                      <p:cBhvr>
                                        <p:cTn id="51" dur="1000" fill="hold"/>
                                        <p:tgtEl>
                                          <p:spTgt spid="1086"/>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096"/>
                                        </p:tgtEl>
                                        <p:attrNameLst>
                                          <p:attrName>style.visibility</p:attrName>
                                        </p:attrNameLst>
                                      </p:cBhvr>
                                      <p:to>
                                        <p:strVal val="visible"/>
                                      </p:to>
                                    </p:set>
                                    <p:animEffect transition="in" filter="fade">
                                      <p:cBhvr>
                                        <p:cTn id="54" dur="1000"/>
                                        <p:tgtEl>
                                          <p:spTgt spid="1096"/>
                                        </p:tgtEl>
                                      </p:cBhvr>
                                    </p:animEffect>
                                    <p:anim calcmode="lin" valueType="num">
                                      <p:cBhvr>
                                        <p:cTn id="55" dur="1000" fill="hold"/>
                                        <p:tgtEl>
                                          <p:spTgt spid="1096"/>
                                        </p:tgtEl>
                                        <p:attrNameLst>
                                          <p:attrName>ppt_x</p:attrName>
                                        </p:attrNameLst>
                                      </p:cBhvr>
                                      <p:tavLst>
                                        <p:tav tm="0">
                                          <p:val>
                                            <p:strVal val="#ppt_x"/>
                                          </p:val>
                                        </p:tav>
                                        <p:tav tm="100000">
                                          <p:val>
                                            <p:strVal val="#ppt_x"/>
                                          </p:val>
                                        </p:tav>
                                      </p:tavLst>
                                    </p:anim>
                                    <p:anim calcmode="lin" valueType="num">
                                      <p:cBhvr>
                                        <p:cTn id="56" dur="1000" fill="hold"/>
                                        <p:tgtEl>
                                          <p:spTgt spid="109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108"/>
                                        </p:tgtEl>
                                        <p:attrNameLst>
                                          <p:attrName>style.visibility</p:attrName>
                                        </p:attrNameLst>
                                      </p:cBhvr>
                                      <p:to>
                                        <p:strVal val="visible"/>
                                      </p:to>
                                    </p:set>
                                    <p:animEffect transition="in" filter="fade">
                                      <p:cBhvr>
                                        <p:cTn id="59" dur="1000"/>
                                        <p:tgtEl>
                                          <p:spTgt spid="1108"/>
                                        </p:tgtEl>
                                      </p:cBhvr>
                                    </p:animEffect>
                                    <p:anim calcmode="lin" valueType="num">
                                      <p:cBhvr>
                                        <p:cTn id="60" dur="1000" fill="hold"/>
                                        <p:tgtEl>
                                          <p:spTgt spid="1108"/>
                                        </p:tgtEl>
                                        <p:attrNameLst>
                                          <p:attrName>ppt_x</p:attrName>
                                        </p:attrNameLst>
                                      </p:cBhvr>
                                      <p:tavLst>
                                        <p:tav tm="0">
                                          <p:val>
                                            <p:strVal val="#ppt_x"/>
                                          </p:val>
                                        </p:tav>
                                        <p:tav tm="100000">
                                          <p:val>
                                            <p:strVal val="#ppt_x"/>
                                          </p:val>
                                        </p:tav>
                                      </p:tavLst>
                                    </p:anim>
                                    <p:anim calcmode="lin" valueType="num">
                                      <p:cBhvr>
                                        <p:cTn id="61" dur="1000" fill="hold"/>
                                        <p:tgtEl>
                                          <p:spTgt spid="1108"/>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109">
                                            <p:txEl>
                                              <p:pRg st="0" end="0"/>
                                            </p:txEl>
                                          </p:spTgt>
                                        </p:tgtEl>
                                        <p:attrNameLst>
                                          <p:attrName>style.visibility</p:attrName>
                                        </p:attrNameLst>
                                      </p:cBhvr>
                                      <p:to>
                                        <p:strVal val="visible"/>
                                      </p:to>
                                    </p:set>
                                    <p:animEffect transition="in" filter="fade">
                                      <p:cBhvr>
                                        <p:cTn id="64" dur="1000"/>
                                        <p:tgtEl>
                                          <p:spTgt spid="1109">
                                            <p:txEl>
                                              <p:pRg st="0" end="0"/>
                                            </p:txEl>
                                          </p:spTgt>
                                        </p:tgtEl>
                                      </p:cBhvr>
                                    </p:animEffect>
                                    <p:anim calcmode="lin" valueType="num">
                                      <p:cBhvr>
                                        <p:cTn id="65" dur="1000" fill="hold"/>
                                        <p:tgtEl>
                                          <p:spTgt spid="1109">
                                            <p:txEl>
                                              <p:pRg st="0" end="0"/>
                                            </p:txEl>
                                          </p:spTgt>
                                        </p:tgtEl>
                                        <p:attrNameLst>
                                          <p:attrName>ppt_x</p:attrName>
                                        </p:attrNameLst>
                                      </p:cBhvr>
                                      <p:tavLst>
                                        <p:tav tm="0">
                                          <p:val>
                                            <p:strVal val="#ppt_x"/>
                                          </p:val>
                                        </p:tav>
                                        <p:tav tm="100000">
                                          <p:val>
                                            <p:strVal val="#ppt_x"/>
                                          </p:val>
                                        </p:tav>
                                      </p:tavLst>
                                    </p:anim>
                                    <p:anim calcmode="lin" valueType="num">
                                      <p:cBhvr>
                                        <p:cTn id="66" dur="1000" fill="hold"/>
                                        <p:tgtEl>
                                          <p:spTgt spid="1109">
                                            <p:txEl>
                                              <p:pRg st="0" end="0"/>
                                            </p:txEl>
                                          </p:spTgt>
                                        </p:tgtEl>
                                        <p:attrNameLst>
                                          <p:attrName>ppt_y</p:attrName>
                                        </p:attrNameLst>
                                      </p:cBhvr>
                                      <p:tavLst>
                                        <p:tav tm="0">
                                          <p:val>
                                            <p:strVal val="#ppt_y+.1"/>
                                          </p:val>
                                        </p:tav>
                                        <p:tav tm="100000">
                                          <p:val>
                                            <p:strVal val="#ppt_y"/>
                                          </p:val>
                                        </p:tav>
                                      </p:tavLst>
                                    </p:anim>
                                  </p:childTnLst>
                                </p:cTn>
                              </p:par>
                            </p:childTnLst>
                          </p:cTn>
                        </p:par>
                        <p:par>
                          <p:cTn id="67" fill="hold">
                            <p:stCondLst>
                              <p:cond delay="3000"/>
                            </p:stCondLst>
                            <p:childTnLst>
                              <p:par>
                                <p:cTn id="68" presetID="42" presetClass="entr" presetSubtype="0" fill="hold"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anim calcmode="lin" valueType="num">
                                      <p:cBhvr>
                                        <p:cTn id="71" dur="1000" fill="hold"/>
                                        <p:tgtEl>
                                          <p:spTgt spid="32"/>
                                        </p:tgtEl>
                                        <p:attrNameLst>
                                          <p:attrName>ppt_x</p:attrName>
                                        </p:attrNameLst>
                                      </p:cBhvr>
                                      <p:tavLst>
                                        <p:tav tm="0">
                                          <p:val>
                                            <p:strVal val="#ppt_x"/>
                                          </p:val>
                                        </p:tav>
                                        <p:tav tm="100000">
                                          <p:val>
                                            <p:strVal val="#ppt_x"/>
                                          </p:val>
                                        </p:tav>
                                      </p:tavLst>
                                    </p:anim>
                                    <p:anim calcmode="lin" valueType="num">
                                      <p:cBhvr>
                                        <p:cTn id="72" dur="1000" fill="hold"/>
                                        <p:tgtEl>
                                          <p:spTgt spid="32"/>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1000"/>
                                        <p:tgtEl>
                                          <p:spTgt spid="33"/>
                                        </p:tgtEl>
                                      </p:cBhvr>
                                    </p:animEffect>
                                    <p:anim calcmode="lin" valueType="num">
                                      <p:cBhvr>
                                        <p:cTn id="76" dur="1000" fill="hold"/>
                                        <p:tgtEl>
                                          <p:spTgt spid="33"/>
                                        </p:tgtEl>
                                        <p:attrNameLst>
                                          <p:attrName>ppt_x</p:attrName>
                                        </p:attrNameLst>
                                      </p:cBhvr>
                                      <p:tavLst>
                                        <p:tav tm="0">
                                          <p:val>
                                            <p:strVal val="#ppt_x"/>
                                          </p:val>
                                        </p:tav>
                                        <p:tav tm="100000">
                                          <p:val>
                                            <p:strVal val="#ppt_x"/>
                                          </p:val>
                                        </p:tav>
                                      </p:tavLst>
                                    </p:anim>
                                    <p:anim calcmode="lin" valueType="num">
                                      <p:cBhvr>
                                        <p:cTn id="77" dur="1000" fill="hold"/>
                                        <p:tgtEl>
                                          <p:spTgt spid="33"/>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1000"/>
                                        <p:tgtEl>
                                          <p:spTgt spid="37"/>
                                        </p:tgtEl>
                                      </p:cBhvr>
                                    </p:animEffect>
                                    <p:anim calcmode="lin" valueType="num">
                                      <p:cBhvr>
                                        <p:cTn id="81" dur="1000" fill="hold"/>
                                        <p:tgtEl>
                                          <p:spTgt spid="37"/>
                                        </p:tgtEl>
                                        <p:attrNameLst>
                                          <p:attrName>ppt_x</p:attrName>
                                        </p:attrNameLst>
                                      </p:cBhvr>
                                      <p:tavLst>
                                        <p:tav tm="0">
                                          <p:val>
                                            <p:strVal val="#ppt_x"/>
                                          </p:val>
                                        </p:tav>
                                        <p:tav tm="100000">
                                          <p:val>
                                            <p:strVal val="#ppt_x"/>
                                          </p:val>
                                        </p:tav>
                                      </p:tavLst>
                                    </p:anim>
                                    <p:anim calcmode="lin" valueType="num">
                                      <p:cBhvr>
                                        <p:cTn id="82" dur="1000" fill="hold"/>
                                        <p:tgtEl>
                                          <p:spTgt spid="37"/>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1000"/>
                                        <p:tgtEl>
                                          <p:spTgt spid="36"/>
                                        </p:tgtEl>
                                      </p:cBhvr>
                                    </p:animEffect>
                                    <p:anim calcmode="lin" valueType="num">
                                      <p:cBhvr>
                                        <p:cTn id="86" dur="1000" fill="hold"/>
                                        <p:tgtEl>
                                          <p:spTgt spid="36"/>
                                        </p:tgtEl>
                                        <p:attrNameLst>
                                          <p:attrName>ppt_x</p:attrName>
                                        </p:attrNameLst>
                                      </p:cBhvr>
                                      <p:tavLst>
                                        <p:tav tm="0">
                                          <p:val>
                                            <p:strVal val="#ppt_x"/>
                                          </p:val>
                                        </p:tav>
                                        <p:tav tm="100000">
                                          <p:val>
                                            <p:strVal val="#ppt_x"/>
                                          </p:val>
                                        </p:tav>
                                      </p:tavLst>
                                    </p:anim>
                                    <p:anim calcmode="lin" valueType="num">
                                      <p:cBhvr>
                                        <p:cTn id="87" dur="1000" fill="hold"/>
                                        <p:tgtEl>
                                          <p:spTgt spid="36"/>
                                        </p:tgtEl>
                                        <p:attrNameLst>
                                          <p:attrName>ppt_y</p:attrName>
                                        </p:attrNameLst>
                                      </p:cBhvr>
                                      <p:tavLst>
                                        <p:tav tm="0">
                                          <p:val>
                                            <p:strVal val="#ppt_y+.1"/>
                                          </p:val>
                                        </p:tav>
                                        <p:tav tm="100000">
                                          <p:val>
                                            <p:strVal val="#ppt_y"/>
                                          </p:val>
                                        </p:tav>
                                      </p:tavLst>
                                    </p:anim>
                                  </p:childTnLst>
                                </p:cTn>
                              </p:par>
                            </p:childTnLst>
                          </p:cTn>
                        </p:par>
                        <p:par>
                          <p:cTn id="88" fill="hold">
                            <p:stCondLst>
                              <p:cond delay="4000"/>
                            </p:stCondLst>
                            <p:childTnLst>
                              <p:par>
                                <p:cTn id="89" presetID="42" presetClass="entr" presetSubtype="0" fill="hold" nodeType="after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1000"/>
                                        <p:tgtEl>
                                          <p:spTgt spid="38"/>
                                        </p:tgtEl>
                                      </p:cBhvr>
                                    </p:animEffect>
                                    <p:anim calcmode="lin" valueType="num">
                                      <p:cBhvr>
                                        <p:cTn id="92" dur="1000" fill="hold"/>
                                        <p:tgtEl>
                                          <p:spTgt spid="38"/>
                                        </p:tgtEl>
                                        <p:attrNameLst>
                                          <p:attrName>ppt_x</p:attrName>
                                        </p:attrNameLst>
                                      </p:cBhvr>
                                      <p:tavLst>
                                        <p:tav tm="0">
                                          <p:val>
                                            <p:strVal val="#ppt_x"/>
                                          </p:val>
                                        </p:tav>
                                        <p:tav tm="100000">
                                          <p:val>
                                            <p:strVal val="#ppt_x"/>
                                          </p:val>
                                        </p:tav>
                                      </p:tavLst>
                                    </p:anim>
                                    <p:anim calcmode="lin" valueType="num">
                                      <p:cBhvr>
                                        <p:cTn id="93" dur="1000" fill="hold"/>
                                        <p:tgtEl>
                                          <p:spTgt spid="38"/>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fade">
                                      <p:cBhvr>
                                        <p:cTn id="96" dur="1000"/>
                                        <p:tgtEl>
                                          <p:spTgt spid="39"/>
                                        </p:tgtEl>
                                      </p:cBhvr>
                                    </p:animEffect>
                                    <p:anim calcmode="lin" valueType="num">
                                      <p:cBhvr>
                                        <p:cTn id="97" dur="1000" fill="hold"/>
                                        <p:tgtEl>
                                          <p:spTgt spid="39"/>
                                        </p:tgtEl>
                                        <p:attrNameLst>
                                          <p:attrName>ppt_x</p:attrName>
                                        </p:attrNameLst>
                                      </p:cBhvr>
                                      <p:tavLst>
                                        <p:tav tm="0">
                                          <p:val>
                                            <p:strVal val="#ppt_x"/>
                                          </p:val>
                                        </p:tav>
                                        <p:tav tm="100000">
                                          <p:val>
                                            <p:strVal val="#ppt_x"/>
                                          </p:val>
                                        </p:tav>
                                      </p:tavLst>
                                    </p:anim>
                                    <p:anim calcmode="lin" valueType="num">
                                      <p:cBhvr>
                                        <p:cTn id="98" dur="1000" fill="hold"/>
                                        <p:tgtEl>
                                          <p:spTgt spid="39"/>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fade">
                                      <p:cBhvr>
                                        <p:cTn id="101" dur="1000"/>
                                        <p:tgtEl>
                                          <p:spTgt spid="42"/>
                                        </p:tgtEl>
                                      </p:cBhvr>
                                    </p:animEffect>
                                    <p:anim calcmode="lin" valueType="num">
                                      <p:cBhvr>
                                        <p:cTn id="102" dur="1000" fill="hold"/>
                                        <p:tgtEl>
                                          <p:spTgt spid="42"/>
                                        </p:tgtEl>
                                        <p:attrNameLst>
                                          <p:attrName>ppt_x</p:attrName>
                                        </p:attrNameLst>
                                      </p:cBhvr>
                                      <p:tavLst>
                                        <p:tav tm="0">
                                          <p:val>
                                            <p:strVal val="#ppt_x"/>
                                          </p:val>
                                        </p:tav>
                                        <p:tav tm="100000">
                                          <p:val>
                                            <p:strVal val="#ppt_x"/>
                                          </p:val>
                                        </p:tav>
                                      </p:tavLst>
                                    </p:anim>
                                    <p:anim calcmode="lin" valueType="num">
                                      <p:cBhvr>
                                        <p:cTn id="103" dur="1000" fill="hold"/>
                                        <p:tgtEl>
                                          <p:spTgt spid="42"/>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fade">
                                      <p:cBhvr>
                                        <p:cTn id="106" dur="1000"/>
                                        <p:tgtEl>
                                          <p:spTgt spid="43"/>
                                        </p:tgtEl>
                                      </p:cBhvr>
                                    </p:animEffect>
                                    <p:anim calcmode="lin" valueType="num">
                                      <p:cBhvr>
                                        <p:cTn id="107" dur="1000" fill="hold"/>
                                        <p:tgtEl>
                                          <p:spTgt spid="43"/>
                                        </p:tgtEl>
                                        <p:attrNameLst>
                                          <p:attrName>ppt_x</p:attrName>
                                        </p:attrNameLst>
                                      </p:cBhvr>
                                      <p:tavLst>
                                        <p:tav tm="0">
                                          <p:val>
                                            <p:strVal val="#ppt_x"/>
                                          </p:val>
                                        </p:tav>
                                        <p:tav tm="100000">
                                          <p:val>
                                            <p:strVal val="#ppt_x"/>
                                          </p:val>
                                        </p:tav>
                                      </p:tavLst>
                                    </p:anim>
                                    <p:anim calcmode="lin" valueType="num">
                                      <p:cBhvr>
                                        <p:cTn id="108" dur="1000" fill="hold"/>
                                        <p:tgtEl>
                                          <p:spTgt spid="43"/>
                                        </p:tgtEl>
                                        <p:attrNameLst>
                                          <p:attrName>ppt_y</p:attrName>
                                        </p:attrNameLst>
                                      </p:cBhvr>
                                      <p:tavLst>
                                        <p:tav tm="0">
                                          <p:val>
                                            <p:strVal val="#ppt_y+.1"/>
                                          </p:val>
                                        </p:tav>
                                        <p:tav tm="100000">
                                          <p:val>
                                            <p:strVal val="#ppt_y"/>
                                          </p:val>
                                        </p:tav>
                                      </p:tavLst>
                                    </p:anim>
                                  </p:childTnLst>
                                </p:cTn>
                              </p:par>
                            </p:childTnLst>
                          </p:cTn>
                        </p:par>
                        <p:par>
                          <p:cTn id="109" fill="hold">
                            <p:stCondLst>
                              <p:cond delay="5000"/>
                            </p:stCondLst>
                            <p:childTnLst>
                              <p:par>
                                <p:cTn id="110" presetID="42" presetClass="entr" presetSubtype="0" fill="hold" nodeType="afterEffect">
                                  <p:stCondLst>
                                    <p:cond delay="0"/>
                                  </p:stCondLst>
                                  <p:childTnLst>
                                    <p:set>
                                      <p:cBhvr>
                                        <p:cTn id="111" dur="1" fill="hold">
                                          <p:stCondLst>
                                            <p:cond delay="0"/>
                                          </p:stCondLst>
                                        </p:cTn>
                                        <p:tgtEl>
                                          <p:spTgt spid="1087"/>
                                        </p:tgtEl>
                                        <p:attrNameLst>
                                          <p:attrName>style.visibility</p:attrName>
                                        </p:attrNameLst>
                                      </p:cBhvr>
                                      <p:to>
                                        <p:strVal val="visible"/>
                                      </p:to>
                                    </p:set>
                                    <p:animEffect transition="in" filter="fade">
                                      <p:cBhvr>
                                        <p:cTn id="112" dur="1000"/>
                                        <p:tgtEl>
                                          <p:spTgt spid="1087"/>
                                        </p:tgtEl>
                                      </p:cBhvr>
                                    </p:animEffect>
                                    <p:anim calcmode="lin" valueType="num">
                                      <p:cBhvr>
                                        <p:cTn id="113" dur="1000" fill="hold"/>
                                        <p:tgtEl>
                                          <p:spTgt spid="1087"/>
                                        </p:tgtEl>
                                        <p:attrNameLst>
                                          <p:attrName>ppt_x</p:attrName>
                                        </p:attrNameLst>
                                      </p:cBhvr>
                                      <p:tavLst>
                                        <p:tav tm="0">
                                          <p:val>
                                            <p:strVal val="#ppt_x"/>
                                          </p:val>
                                        </p:tav>
                                        <p:tav tm="100000">
                                          <p:val>
                                            <p:strVal val="#ppt_x"/>
                                          </p:val>
                                        </p:tav>
                                      </p:tavLst>
                                    </p:anim>
                                    <p:anim calcmode="lin" valueType="num">
                                      <p:cBhvr>
                                        <p:cTn id="114" dur="1000" fill="hold"/>
                                        <p:tgtEl>
                                          <p:spTgt spid="1087"/>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1099"/>
                                        </p:tgtEl>
                                        <p:attrNameLst>
                                          <p:attrName>style.visibility</p:attrName>
                                        </p:attrNameLst>
                                      </p:cBhvr>
                                      <p:to>
                                        <p:strVal val="visible"/>
                                      </p:to>
                                    </p:set>
                                    <p:animEffect transition="in" filter="fade">
                                      <p:cBhvr>
                                        <p:cTn id="117" dur="1000"/>
                                        <p:tgtEl>
                                          <p:spTgt spid="1099"/>
                                        </p:tgtEl>
                                      </p:cBhvr>
                                    </p:animEffect>
                                    <p:anim calcmode="lin" valueType="num">
                                      <p:cBhvr>
                                        <p:cTn id="118" dur="1000" fill="hold"/>
                                        <p:tgtEl>
                                          <p:spTgt spid="1099"/>
                                        </p:tgtEl>
                                        <p:attrNameLst>
                                          <p:attrName>ppt_x</p:attrName>
                                        </p:attrNameLst>
                                      </p:cBhvr>
                                      <p:tavLst>
                                        <p:tav tm="0">
                                          <p:val>
                                            <p:strVal val="#ppt_x"/>
                                          </p:val>
                                        </p:tav>
                                        <p:tav tm="100000">
                                          <p:val>
                                            <p:strVal val="#ppt_x"/>
                                          </p:val>
                                        </p:tav>
                                      </p:tavLst>
                                    </p:anim>
                                    <p:anim calcmode="lin" valueType="num">
                                      <p:cBhvr>
                                        <p:cTn id="119" dur="1000" fill="hold"/>
                                        <p:tgtEl>
                                          <p:spTgt spid="1099"/>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1104"/>
                                        </p:tgtEl>
                                        <p:attrNameLst>
                                          <p:attrName>style.visibility</p:attrName>
                                        </p:attrNameLst>
                                      </p:cBhvr>
                                      <p:to>
                                        <p:strVal val="visible"/>
                                      </p:to>
                                    </p:set>
                                    <p:animEffect transition="in" filter="fade">
                                      <p:cBhvr>
                                        <p:cTn id="122" dur="1000"/>
                                        <p:tgtEl>
                                          <p:spTgt spid="1104"/>
                                        </p:tgtEl>
                                      </p:cBhvr>
                                    </p:animEffect>
                                    <p:anim calcmode="lin" valueType="num">
                                      <p:cBhvr>
                                        <p:cTn id="123" dur="1000" fill="hold"/>
                                        <p:tgtEl>
                                          <p:spTgt spid="1104"/>
                                        </p:tgtEl>
                                        <p:attrNameLst>
                                          <p:attrName>ppt_x</p:attrName>
                                        </p:attrNameLst>
                                      </p:cBhvr>
                                      <p:tavLst>
                                        <p:tav tm="0">
                                          <p:val>
                                            <p:strVal val="#ppt_x"/>
                                          </p:val>
                                        </p:tav>
                                        <p:tav tm="100000">
                                          <p:val>
                                            <p:strVal val="#ppt_x"/>
                                          </p:val>
                                        </p:tav>
                                      </p:tavLst>
                                    </p:anim>
                                    <p:anim calcmode="lin" valueType="num">
                                      <p:cBhvr>
                                        <p:cTn id="124" dur="1000" fill="hold"/>
                                        <p:tgtEl>
                                          <p:spTgt spid="11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2" grpId="0"/>
      <p:bldP spid="1103" grpId="0" build="p"/>
      <p:bldP spid="1104" grpId="0"/>
      <p:bldP spid="1106" grpId="0"/>
      <p:bldP spid="1107" grpId="0" build="p"/>
      <p:bldP spid="1108" grpId="0"/>
      <p:bldP spid="1109" grpId="0" build="p"/>
      <p:bldP spid="36" grpId="0"/>
      <p:bldP spid="37" grpId="0"/>
      <p:bldP spid="42" grpId="0"/>
      <p:bldP spid="4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Bivariate Analysis</a:t>
            </a:r>
            <a:endParaRPr lang="en-US" sz="3200" b="1" dirty="0">
              <a:solidFill>
                <a:schemeClr val="lt1"/>
              </a:solidFill>
              <a:latin typeface="Share Tech"/>
              <a:sym typeface="Share Tech"/>
            </a:endParaRPr>
          </a:p>
        </p:txBody>
      </p:sp>
      <p:sp>
        <p:nvSpPr>
          <p:cNvPr id="10" name="Title 1">
            <a:extLst>
              <a:ext uri="{FF2B5EF4-FFF2-40B4-BE49-F238E27FC236}">
                <a16:creationId xmlns:a16="http://schemas.microsoft.com/office/drawing/2014/main" id="{47AE17EC-9E37-D015-1B57-885AAFCC29F7}"/>
              </a:ext>
            </a:extLst>
          </p:cNvPr>
          <p:cNvSpPr>
            <a:spLocks noGrp="1"/>
          </p:cNvSpPr>
          <p:nvPr>
            <p:ph type="ctrTitle"/>
          </p:nvPr>
        </p:nvSpPr>
        <p:spPr>
          <a:xfrm>
            <a:off x="765128" y="1758225"/>
            <a:ext cx="6050199" cy="577800"/>
          </a:xfrm>
        </p:spPr>
        <p:txBody>
          <a:bodyPr/>
          <a:lstStyle/>
          <a:p>
            <a:r>
              <a:rPr lang="en-US" sz="2000" b="1" dirty="0"/>
              <a:t>Genres – Hit Games</a:t>
            </a:r>
            <a:br>
              <a:rPr lang="en-US" sz="2000" b="1" dirty="0"/>
            </a:br>
            <a:r>
              <a:rPr lang="en-US" sz="2000" dirty="0">
                <a:solidFill>
                  <a:schemeClr val="bg1"/>
                </a:solidFill>
                <a:latin typeface="Share Tech" panose="020B0604020202020204" charset="0"/>
              </a:rPr>
              <a:t>The most popular genre is 'Action' with about 3200 released games, this also explains why it is the game with the most Non-Hits</a:t>
            </a:r>
            <a:endParaRPr lang="he-IL" sz="2000" dirty="0">
              <a:solidFill>
                <a:schemeClr val="bg1"/>
              </a:solidFill>
              <a:latin typeface="Share Tech" panose="020B0604020202020204" charset="0"/>
            </a:endParaRPr>
          </a:p>
        </p:txBody>
      </p:sp>
      <p:pic>
        <p:nvPicPr>
          <p:cNvPr id="7" name="Picture 2">
            <a:extLst>
              <a:ext uri="{FF2B5EF4-FFF2-40B4-BE49-F238E27FC236}">
                <a16:creationId xmlns:a16="http://schemas.microsoft.com/office/drawing/2014/main" id="{C317B2F7-5069-8A00-0F15-7C1AF9E786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227" y="2074080"/>
            <a:ext cx="4767183" cy="2598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21782500"/>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Bivariate Analysis</a:t>
            </a:r>
            <a:endParaRPr lang="en-US" sz="3200" b="1" dirty="0">
              <a:solidFill>
                <a:schemeClr val="lt1"/>
              </a:solidFill>
              <a:latin typeface="Share Tech"/>
              <a:sym typeface="Share Tech"/>
            </a:endParaRPr>
          </a:p>
        </p:txBody>
      </p:sp>
      <p:sp>
        <p:nvSpPr>
          <p:cNvPr id="10" name="Title 1">
            <a:extLst>
              <a:ext uri="{FF2B5EF4-FFF2-40B4-BE49-F238E27FC236}">
                <a16:creationId xmlns:a16="http://schemas.microsoft.com/office/drawing/2014/main" id="{47AE17EC-9E37-D015-1B57-885AAFCC29F7}"/>
              </a:ext>
            </a:extLst>
          </p:cNvPr>
          <p:cNvSpPr>
            <a:spLocks noGrp="1"/>
          </p:cNvSpPr>
          <p:nvPr>
            <p:ph type="ctrTitle"/>
          </p:nvPr>
        </p:nvSpPr>
        <p:spPr>
          <a:xfrm>
            <a:off x="765128" y="1758225"/>
            <a:ext cx="6050199" cy="577800"/>
          </a:xfrm>
        </p:spPr>
        <p:txBody>
          <a:bodyPr/>
          <a:lstStyle/>
          <a:p>
            <a:r>
              <a:rPr lang="he-IL" sz="2000" dirty="0" err="1">
                <a:solidFill>
                  <a:schemeClr val="bg1"/>
                </a:solidFill>
                <a:latin typeface="Share Tech" panose="020B0604020202020204" charset="0"/>
              </a:rPr>
              <a:t>Since</a:t>
            </a:r>
            <a:r>
              <a:rPr lang="he-IL" sz="2000" dirty="0">
                <a:solidFill>
                  <a:schemeClr val="bg1"/>
                </a:solidFill>
                <a:latin typeface="Share Tech" panose="020B0604020202020204" charset="0"/>
              </a:rPr>
              <a:t> </a:t>
            </a:r>
            <a:r>
              <a:rPr lang="he-IL" sz="2000" dirty="0" err="1">
                <a:solidFill>
                  <a:schemeClr val="bg1"/>
                </a:solidFill>
                <a:latin typeface="Share Tech" panose="020B0604020202020204" charset="0"/>
              </a:rPr>
              <a:t>the</a:t>
            </a:r>
            <a:r>
              <a:rPr lang="he-IL" sz="2000" dirty="0">
                <a:solidFill>
                  <a:schemeClr val="bg1"/>
                </a:solidFill>
                <a:latin typeface="Share Tech" panose="020B0604020202020204" charset="0"/>
              </a:rPr>
              <a:t> 1990s </a:t>
            </a:r>
            <a:r>
              <a:rPr lang="he-IL" sz="2000" dirty="0" err="1">
                <a:solidFill>
                  <a:schemeClr val="bg1"/>
                </a:solidFill>
                <a:latin typeface="Share Tech" panose="020B0604020202020204" charset="0"/>
              </a:rPr>
              <a:t>average</a:t>
            </a:r>
            <a:r>
              <a:rPr lang="he-IL" sz="2000" dirty="0">
                <a:solidFill>
                  <a:schemeClr val="bg1"/>
                </a:solidFill>
                <a:latin typeface="Share Tech" panose="020B0604020202020204" charset="0"/>
              </a:rPr>
              <a:t> </a:t>
            </a:r>
            <a:r>
              <a:rPr lang="he-IL" sz="2000" dirty="0" err="1">
                <a:solidFill>
                  <a:schemeClr val="bg1"/>
                </a:solidFill>
                <a:latin typeface="Share Tech" panose="020B0604020202020204" charset="0"/>
              </a:rPr>
              <a:t>sales</a:t>
            </a:r>
            <a:r>
              <a:rPr lang="he-IL" sz="2000" dirty="0">
                <a:solidFill>
                  <a:schemeClr val="bg1"/>
                </a:solidFill>
                <a:latin typeface="Share Tech" panose="020B0604020202020204" charset="0"/>
              </a:rPr>
              <a:t> </a:t>
            </a:r>
            <a:r>
              <a:rPr lang="he-IL" sz="2000" dirty="0" err="1">
                <a:solidFill>
                  <a:schemeClr val="bg1"/>
                </a:solidFill>
                <a:latin typeface="Share Tech" panose="020B0604020202020204" charset="0"/>
              </a:rPr>
              <a:t>have</a:t>
            </a:r>
            <a:r>
              <a:rPr lang="he-IL" sz="2000" dirty="0">
                <a:solidFill>
                  <a:schemeClr val="bg1"/>
                </a:solidFill>
                <a:latin typeface="Share Tech" panose="020B0604020202020204" charset="0"/>
              </a:rPr>
              <a:t> </a:t>
            </a:r>
            <a:r>
              <a:rPr lang="he-IL" sz="2000" dirty="0" err="1">
                <a:solidFill>
                  <a:schemeClr val="bg1"/>
                </a:solidFill>
                <a:latin typeface="Share Tech" panose="020B0604020202020204" charset="0"/>
              </a:rPr>
              <a:t>been</a:t>
            </a:r>
            <a:r>
              <a:rPr lang="he-IL" sz="2000" dirty="0">
                <a:solidFill>
                  <a:schemeClr val="bg1"/>
                </a:solidFill>
                <a:latin typeface="Share Tech" panose="020B0604020202020204" charset="0"/>
              </a:rPr>
              <a:t> </a:t>
            </a:r>
            <a:r>
              <a:rPr lang="he-IL" sz="2000" dirty="0" err="1">
                <a:solidFill>
                  <a:schemeClr val="bg1"/>
                </a:solidFill>
                <a:latin typeface="Share Tech" panose="020B0604020202020204" charset="0"/>
              </a:rPr>
              <a:t>reduced</a:t>
            </a:r>
            <a:r>
              <a:rPr lang="he-IL" sz="2000" dirty="0">
                <a:solidFill>
                  <a:schemeClr val="bg1"/>
                </a:solidFill>
                <a:latin typeface="Share Tech" panose="020B0604020202020204" charset="0"/>
              </a:rPr>
              <a:t> </a:t>
            </a:r>
            <a:r>
              <a:rPr lang="he-IL" sz="2000" dirty="0" err="1">
                <a:solidFill>
                  <a:schemeClr val="bg1"/>
                </a:solidFill>
                <a:latin typeface="Share Tech" panose="020B0604020202020204" charset="0"/>
              </a:rPr>
              <a:t>due</a:t>
            </a:r>
            <a:r>
              <a:rPr lang="he-IL" sz="2000" dirty="0">
                <a:solidFill>
                  <a:schemeClr val="bg1"/>
                </a:solidFill>
                <a:latin typeface="Share Tech" panose="020B0604020202020204" charset="0"/>
              </a:rPr>
              <a:t> </a:t>
            </a:r>
            <a:r>
              <a:rPr lang="he-IL" sz="2000" dirty="0" err="1">
                <a:solidFill>
                  <a:schemeClr val="bg1"/>
                </a:solidFill>
                <a:latin typeface="Share Tech" panose="020B0604020202020204" charset="0"/>
              </a:rPr>
              <a:t>to</a:t>
            </a:r>
            <a:r>
              <a:rPr lang="he-IL" sz="2000" dirty="0">
                <a:solidFill>
                  <a:schemeClr val="bg1"/>
                </a:solidFill>
                <a:latin typeface="Share Tech" panose="020B0604020202020204" charset="0"/>
              </a:rPr>
              <a:t> </a:t>
            </a:r>
            <a:r>
              <a:rPr lang="en-US" sz="2000" dirty="0">
                <a:solidFill>
                  <a:schemeClr val="bg1"/>
                </a:solidFill>
                <a:latin typeface="Share Tech" panose="020B0604020202020204" charset="0"/>
              </a:rPr>
              <a:t>increase in</a:t>
            </a:r>
            <a:r>
              <a:rPr lang="he-IL" sz="2000" dirty="0">
                <a:solidFill>
                  <a:schemeClr val="bg1"/>
                </a:solidFill>
                <a:latin typeface="Share Tech" panose="020B0604020202020204" charset="0"/>
              </a:rPr>
              <a:t> </a:t>
            </a:r>
            <a:r>
              <a:rPr lang="he-IL" sz="2000" dirty="0" err="1">
                <a:solidFill>
                  <a:schemeClr val="bg1"/>
                </a:solidFill>
                <a:latin typeface="Share Tech" panose="020B0604020202020204" charset="0"/>
              </a:rPr>
              <a:t>game</a:t>
            </a:r>
            <a:r>
              <a:rPr lang="en-US" sz="2000" dirty="0">
                <a:solidFill>
                  <a:schemeClr val="bg1"/>
                </a:solidFill>
                <a:latin typeface="Share Tech" panose="020B0604020202020204" charset="0"/>
              </a:rPr>
              <a:t>s</a:t>
            </a:r>
            <a:r>
              <a:rPr lang="he-IL" sz="2000" dirty="0">
                <a:solidFill>
                  <a:schemeClr val="bg1"/>
                </a:solidFill>
                <a:latin typeface="Share Tech" panose="020B0604020202020204" charset="0"/>
              </a:rPr>
              <a:t> </a:t>
            </a:r>
            <a:r>
              <a:rPr lang="he-IL" sz="2000" dirty="0" err="1">
                <a:solidFill>
                  <a:schemeClr val="bg1"/>
                </a:solidFill>
                <a:latin typeface="Share Tech" panose="020B0604020202020204" charset="0"/>
              </a:rPr>
              <a:t>releases</a:t>
            </a:r>
            <a:r>
              <a:rPr lang="en-US" sz="2000" dirty="0">
                <a:solidFill>
                  <a:schemeClr val="bg1"/>
                </a:solidFill>
                <a:latin typeface="Share Tech" panose="020B0604020202020204" charset="0"/>
              </a:rPr>
              <a:t> every year,</a:t>
            </a:r>
            <a:br>
              <a:rPr lang="en-US" sz="2000" dirty="0">
                <a:solidFill>
                  <a:schemeClr val="bg1"/>
                </a:solidFill>
                <a:latin typeface="Share Tech" panose="020B0604020202020204" charset="0"/>
              </a:rPr>
            </a:br>
            <a:r>
              <a:rPr lang="en-US" sz="2000" dirty="0">
                <a:solidFill>
                  <a:schemeClr val="bg1"/>
                </a:solidFill>
                <a:latin typeface="Share Tech" panose="020B0604020202020204" charset="0"/>
              </a:rPr>
              <a:t>And this is the main reason why game chances to be a Hits games have decreased</a:t>
            </a:r>
            <a:endParaRPr lang="he-IL" sz="2000" dirty="0">
              <a:solidFill>
                <a:schemeClr val="bg1"/>
              </a:solidFill>
              <a:latin typeface="Share Tech" panose="020B0604020202020204" charset="0"/>
            </a:endParaRPr>
          </a:p>
        </p:txBody>
      </p:sp>
      <p:pic>
        <p:nvPicPr>
          <p:cNvPr id="6" name="Picture 2">
            <a:extLst>
              <a:ext uri="{FF2B5EF4-FFF2-40B4-BE49-F238E27FC236}">
                <a16:creationId xmlns:a16="http://schemas.microsoft.com/office/drawing/2014/main" id="{780344EA-DCEF-7714-E813-2455A64F8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5567" y="2071693"/>
            <a:ext cx="4413305" cy="2606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43624885"/>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Bivariate Analysis</a:t>
            </a:r>
            <a:endParaRPr lang="en-US" sz="3200" b="1" dirty="0">
              <a:solidFill>
                <a:schemeClr val="lt1"/>
              </a:solidFill>
              <a:latin typeface="Share Tech"/>
              <a:sym typeface="Share Tech"/>
            </a:endParaRPr>
          </a:p>
        </p:txBody>
      </p:sp>
      <p:pic>
        <p:nvPicPr>
          <p:cNvPr id="6" name="Picture 3">
            <a:extLst>
              <a:ext uri="{FF2B5EF4-FFF2-40B4-BE49-F238E27FC236}">
                <a16:creationId xmlns:a16="http://schemas.microsoft.com/office/drawing/2014/main" id="{2C929FC0-3DF7-D78B-C44C-954831EE009C}"/>
              </a:ext>
            </a:extLst>
          </p:cNvPr>
          <p:cNvPicPr>
            <a:picLocks noChangeAspect="1"/>
          </p:cNvPicPr>
          <p:nvPr/>
        </p:nvPicPr>
        <p:blipFill>
          <a:blip r:embed="rId3"/>
          <a:stretch>
            <a:fillRect/>
          </a:stretch>
        </p:blipFill>
        <p:spPr>
          <a:xfrm>
            <a:off x="526855" y="1194815"/>
            <a:ext cx="5225091" cy="33676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5">
            <a:extLst>
              <a:ext uri="{FF2B5EF4-FFF2-40B4-BE49-F238E27FC236}">
                <a16:creationId xmlns:a16="http://schemas.microsoft.com/office/drawing/2014/main" id="{C53AA923-773F-5C3D-E1B0-F20C9CF14CAA}"/>
              </a:ext>
            </a:extLst>
          </p:cNvPr>
          <p:cNvPicPr>
            <a:picLocks noChangeAspect="1"/>
          </p:cNvPicPr>
          <p:nvPr/>
        </p:nvPicPr>
        <p:blipFill>
          <a:blip r:embed="rId4"/>
          <a:stretch>
            <a:fillRect/>
          </a:stretch>
        </p:blipFill>
        <p:spPr>
          <a:xfrm>
            <a:off x="6249906" y="2071878"/>
            <a:ext cx="1520096" cy="24052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07567996"/>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Bivariate Analysis</a:t>
            </a:r>
            <a:endParaRPr lang="en-US" sz="3200" b="1" dirty="0">
              <a:solidFill>
                <a:schemeClr val="lt1"/>
              </a:solidFill>
              <a:latin typeface="Share Tech"/>
              <a:sym typeface="Share Tech"/>
            </a:endParaRPr>
          </a:p>
        </p:txBody>
      </p:sp>
      <p:pic>
        <p:nvPicPr>
          <p:cNvPr id="8" name="Picture 3">
            <a:extLst>
              <a:ext uri="{FF2B5EF4-FFF2-40B4-BE49-F238E27FC236}">
                <a16:creationId xmlns:a16="http://schemas.microsoft.com/office/drawing/2014/main" id="{68725589-A74A-363E-6F27-33F916F69AE7}"/>
              </a:ext>
            </a:extLst>
          </p:cNvPr>
          <p:cNvPicPr>
            <a:picLocks noChangeAspect="1"/>
          </p:cNvPicPr>
          <p:nvPr/>
        </p:nvPicPr>
        <p:blipFill>
          <a:blip r:embed="rId3"/>
          <a:stretch>
            <a:fillRect/>
          </a:stretch>
        </p:blipFill>
        <p:spPr>
          <a:xfrm>
            <a:off x="4802446" y="1542943"/>
            <a:ext cx="3831256" cy="34063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4">
            <a:extLst>
              <a:ext uri="{FF2B5EF4-FFF2-40B4-BE49-F238E27FC236}">
                <a16:creationId xmlns:a16="http://schemas.microsoft.com/office/drawing/2014/main" id="{02A56429-8FD2-6524-A73E-44135FBF7ED9}"/>
              </a:ext>
            </a:extLst>
          </p:cNvPr>
          <p:cNvSpPr txBox="1"/>
          <p:nvPr/>
        </p:nvSpPr>
        <p:spPr>
          <a:xfrm>
            <a:off x="790151" y="1971752"/>
            <a:ext cx="3551404" cy="1323439"/>
          </a:xfrm>
          <a:prstGeom prst="rect">
            <a:avLst/>
          </a:prstGeom>
          <a:noFill/>
        </p:spPr>
        <p:txBody>
          <a:bodyPr wrap="square" rtlCol="1">
            <a:spAutoFit/>
          </a:bodyPr>
          <a:lstStyle/>
          <a:p>
            <a:r>
              <a:rPr lang="en-US" sz="1600" dirty="0">
                <a:solidFill>
                  <a:schemeClr val="lt1"/>
                </a:solidFill>
                <a:latin typeface="Share Tech" panose="020B0604020202020204" charset="0"/>
                <a:sym typeface="Share Tech"/>
              </a:rPr>
              <a:t>It can be inferred from the graph that when a game was a hit until the 90s,</a:t>
            </a:r>
          </a:p>
          <a:p>
            <a:r>
              <a:rPr lang="en-US" sz="1600" dirty="0">
                <a:solidFill>
                  <a:schemeClr val="lt1"/>
                </a:solidFill>
                <a:latin typeface="Share Tech" panose="020B0604020202020204" charset="0"/>
                <a:sym typeface="Share Tech"/>
              </a:rPr>
              <a:t>his average purchases were higher </a:t>
            </a:r>
            <a:r>
              <a:rPr lang="en-US" sz="1600" dirty="0">
                <a:solidFill>
                  <a:schemeClr val="lt1"/>
                </a:solidFill>
                <a:latin typeface="Share Tech" panose="020B0604020202020204" charset="0"/>
              </a:rPr>
              <a:t>than today due to the large number of game releases today</a:t>
            </a:r>
            <a:endParaRPr lang="he-IL" sz="1600" dirty="0">
              <a:solidFill>
                <a:schemeClr val="lt1"/>
              </a:solidFill>
              <a:latin typeface="Share Tech" panose="020B0604020202020204" charset="0"/>
            </a:endParaRPr>
          </a:p>
        </p:txBody>
      </p:sp>
      <p:sp>
        <p:nvSpPr>
          <p:cNvPr id="10" name="Title 1">
            <a:extLst>
              <a:ext uri="{FF2B5EF4-FFF2-40B4-BE49-F238E27FC236}">
                <a16:creationId xmlns:a16="http://schemas.microsoft.com/office/drawing/2014/main" id="{47AE17EC-9E37-D015-1B57-885AAFCC29F7}"/>
              </a:ext>
            </a:extLst>
          </p:cNvPr>
          <p:cNvSpPr>
            <a:spLocks noGrp="1"/>
          </p:cNvSpPr>
          <p:nvPr>
            <p:ph type="ctrTitle"/>
          </p:nvPr>
        </p:nvSpPr>
        <p:spPr>
          <a:xfrm>
            <a:off x="789512" y="1063281"/>
            <a:ext cx="6050199" cy="577800"/>
          </a:xfrm>
        </p:spPr>
        <p:txBody>
          <a:bodyPr/>
          <a:lstStyle/>
          <a:p>
            <a:r>
              <a:rPr lang="en-US" sz="2000" dirty="0"/>
              <a:t>The year with most games received the highest average purchases is 1989</a:t>
            </a:r>
            <a:endParaRPr lang="he-IL" sz="2000" dirty="0"/>
          </a:p>
        </p:txBody>
      </p:sp>
    </p:spTree>
    <p:extLst>
      <p:ext uri="{BB962C8B-B14F-4D97-AF65-F5344CB8AC3E}">
        <p14:creationId xmlns:p14="http://schemas.microsoft.com/office/powerpoint/2010/main" val="3246311591"/>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Bivariate Analysis</a:t>
            </a:r>
            <a:endParaRPr lang="en-US" sz="3200" b="1" dirty="0">
              <a:solidFill>
                <a:schemeClr val="lt1"/>
              </a:solidFill>
              <a:latin typeface="Share Tech"/>
              <a:sym typeface="Share Tech"/>
            </a:endParaRPr>
          </a:p>
        </p:txBody>
      </p:sp>
      <p:pic>
        <p:nvPicPr>
          <p:cNvPr id="8" name="Picture 5">
            <a:extLst>
              <a:ext uri="{FF2B5EF4-FFF2-40B4-BE49-F238E27FC236}">
                <a16:creationId xmlns:a16="http://schemas.microsoft.com/office/drawing/2014/main" id="{EB2E1A3C-DA09-40DA-6EF1-867866CAF62C}"/>
              </a:ext>
            </a:extLst>
          </p:cNvPr>
          <p:cNvPicPr>
            <a:picLocks noChangeAspect="1"/>
          </p:cNvPicPr>
          <p:nvPr/>
        </p:nvPicPr>
        <p:blipFill>
          <a:blip r:embed="rId3"/>
          <a:stretch>
            <a:fillRect/>
          </a:stretch>
        </p:blipFill>
        <p:spPr>
          <a:xfrm>
            <a:off x="452704" y="1219200"/>
            <a:ext cx="5117475" cy="3257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3">
            <a:extLst>
              <a:ext uri="{FF2B5EF4-FFF2-40B4-BE49-F238E27FC236}">
                <a16:creationId xmlns:a16="http://schemas.microsoft.com/office/drawing/2014/main" id="{5E9AF777-37A9-594F-8CFE-EF3027754F2D}"/>
              </a:ext>
            </a:extLst>
          </p:cNvPr>
          <p:cNvPicPr>
            <a:picLocks noChangeAspect="1"/>
          </p:cNvPicPr>
          <p:nvPr/>
        </p:nvPicPr>
        <p:blipFill>
          <a:blip r:embed="rId4"/>
          <a:stretch>
            <a:fillRect/>
          </a:stretch>
        </p:blipFill>
        <p:spPr>
          <a:xfrm>
            <a:off x="6131784" y="1815606"/>
            <a:ext cx="1559969" cy="26615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1">
            <a:extLst>
              <a:ext uri="{FF2B5EF4-FFF2-40B4-BE49-F238E27FC236}">
                <a16:creationId xmlns:a16="http://schemas.microsoft.com/office/drawing/2014/main" id="{BD133466-D43D-0BAA-CFAC-1D9D29CA2F8D}"/>
              </a:ext>
            </a:extLst>
          </p:cNvPr>
          <p:cNvSpPr txBox="1"/>
          <p:nvPr/>
        </p:nvSpPr>
        <p:spPr>
          <a:xfrm>
            <a:off x="5734808" y="637564"/>
            <a:ext cx="3250696" cy="1015663"/>
          </a:xfrm>
          <a:prstGeom prst="rect">
            <a:avLst/>
          </a:prstGeom>
          <a:noFill/>
        </p:spPr>
        <p:txBody>
          <a:bodyPr wrap="square" rtlCol="1">
            <a:spAutoFit/>
          </a:bodyPr>
          <a:lstStyle/>
          <a:p>
            <a:r>
              <a:rPr lang="en-US" sz="2000" b="0" i="0" dirty="0">
                <a:solidFill>
                  <a:schemeClr val="bg1"/>
                </a:solidFill>
                <a:effectLst/>
                <a:latin typeface="Share Tech" panose="020B0604020202020204" charset="0"/>
              </a:rPr>
              <a:t>The years with the </a:t>
            </a:r>
            <a:r>
              <a:rPr lang="en-US" sz="2000" b="0" i="0" dirty="0" err="1">
                <a:solidFill>
                  <a:schemeClr val="bg1"/>
                </a:solidFill>
                <a:effectLst/>
                <a:latin typeface="Share Tech" panose="020B0604020202020204" charset="0"/>
              </a:rPr>
              <a:t>the</a:t>
            </a:r>
            <a:r>
              <a:rPr lang="en-US" sz="2000" b="0" i="0" dirty="0">
                <a:solidFill>
                  <a:schemeClr val="bg1"/>
                </a:solidFill>
                <a:effectLst/>
                <a:latin typeface="Share Tech" panose="020B0604020202020204" charset="0"/>
              </a:rPr>
              <a:t> most sales are November, September &amp; October</a:t>
            </a:r>
            <a:endParaRPr lang="he-IL" sz="2000" dirty="0"/>
          </a:p>
        </p:txBody>
      </p:sp>
    </p:spTree>
    <p:extLst>
      <p:ext uri="{BB962C8B-B14F-4D97-AF65-F5344CB8AC3E}">
        <p14:creationId xmlns:p14="http://schemas.microsoft.com/office/powerpoint/2010/main" val="2087034740"/>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Bivariate Analysis</a:t>
            </a:r>
            <a:endParaRPr lang="en-US" sz="3200" b="1" dirty="0">
              <a:solidFill>
                <a:schemeClr val="lt1"/>
              </a:solidFill>
              <a:latin typeface="Share Tech"/>
              <a:sym typeface="Share Tech"/>
            </a:endParaRPr>
          </a:p>
        </p:txBody>
      </p:sp>
      <p:pic>
        <p:nvPicPr>
          <p:cNvPr id="8" name="Picture 3">
            <a:extLst>
              <a:ext uri="{FF2B5EF4-FFF2-40B4-BE49-F238E27FC236}">
                <a16:creationId xmlns:a16="http://schemas.microsoft.com/office/drawing/2014/main" id="{55F127C4-6198-A7FE-AA84-1C47CE5B6D87}"/>
              </a:ext>
            </a:extLst>
          </p:cNvPr>
          <p:cNvPicPr>
            <a:picLocks noChangeAspect="1"/>
          </p:cNvPicPr>
          <p:nvPr/>
        </p:nvPicPr>
        <p:blipFill>
          <a:blip r:embed="rId3"/>
          <a:stretch>
            <a:fillRect/>
          </a:stretch>
        </p:blipFill>
        <p:spPr>
          <a:xfrm>
            <a:off x="472937" y="1142832"/>
            <a:ext cx="5565600" cy="32723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5">
            <a:extLst>
              <a:ext uri="{FF2B5EF4-FFF2-40B4-BE49-F238E27FC236}">
                <a16:creationId xmlns:a16="http://schemas.microsoft.com/office/drawing/2014/main" id="{BD22C28A-DC11-242F-75E4-92F0D139257D}"/>
              </a:ext>
            </a:extLst>
          </p:cNvPr>
          <p:cNvPicPr>
            <a:picLocks noChangeAspect="1"/>
          </p:cNvPicPr>
          <p:nvPr/>
        </p:nvPicPr>
        <p:blipFill>
          <a:blip r:embed="rId4"/>
          <a:stretch>
            <a:fillRect/>
          </a:stretch>
        </p:blipFill>
        <p:spPr>
          <a:xfrm>
            <a:off x="6624816" y="2074839"/>
            <a:ext cx="1573968" cy="23403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1">
            <a:extLst>
              <a:ext uri="{FF2B5EF4-FFF2-40B4-BE49-F238E27FC236}">
                <a16:creationId xmlns:a16="http://schemas.microsoft.com/office/drawing/2014/main" id="{17129AF6-945C-2B39-85A9-52D21AC933AC}"/>
              </a:ext>
            </a:extLst>
          </p:cNvPr>
          <p:cNvSpPr txBox="1"/>
          <p:nvPr/>
        </p:nvSpPr>
        <p:spPr>
          <a:xfrm>
            <a:off x="6167984" y="728322"/>
            <a:ext cx="2755232" cy="1015663"/>
          </a:xfrm>
          <a:prstGeom prst="rect">
            <a:avLst/>
          </a:prstGeom>
          <a:noFill/>
        </p:spPr>
        <p:txBody>
          <a:bodyPr wrap="square" rtlCol="1">
            <a:spAutoFit/>
          </a:bodyPr>
          <a:lstStyle/>
          <a:p>
            <a:r>
              <a:rPr lang="en-US" sz="2000" b="0" i="0" dirty="0">
                <a:solidFill>
                  <a:schemeClr val="bg1"/>
                </a:solidFill>
                <a:effectLst/>
                <a:latin typeface="Share Tech" panose="020B0604020202020204" charset="0"/>
              </a:rPr>
              <a:t>The Consoles with the most sales are Xbox Series X &amp; PC</a:t>
            </a:r>
            <a:endParaRPr lang="he-IL" sz="2000" dirty="0"/>
          </a:p>
        </p:txBody>
      </p:sp>
    </p:spTree>
    <p:extLst>
      <p:ext uri="{BB962C8B-B14F-4D97-AF65-F5344CB8AC3E}">
        <p14:creationId xmlns:p14="http://schemas.microsoft.com/office/powerpoint/2010/main" val="4002799081"/>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Bivariate Analysis</a:t>
            </a:r>
            <a:endParaRPr lang="en-US" sz="3200" b="1" dirty="0">
              <a:solidFill>
                <a:schemeClr val="lt1"/>
              </a:solidFill>
              <a:latin typeface="Share Tech"/>
              <a:sym typeface="Share Tech"/>
            </a:endParaRPr>
          </a:p>
        </p:txBody>
      </p:sp>
      <p:pic>
        <p:nvPicPr>
          <p:cNvPr id="8" name="Picture 3">
            <a:extLst>
              <a:ext uri="{FF2B5EF4-FFF2-40B4-BE49-F238E27FC236}">
                <a16:creationId xmlns:a16="http://schemas.microsoft.com/office/drawing/2014/main" id="{133521EC-E6C6-87EA-461B-067F2C7F6A92}"/>
              </a:ext>
            </a:extLst>
          </p:cNvPr>
          <p:cNvPicPr>
            <a:picLocks noChangeAspect="1"/>
          </p:cNvPicPr>
          <p:nvPr/>
        </p:nvPicPr>
        <p:blipFill>
          <a:blip r:embed="rId3"/>
          <a:stretch>
            <a:fillRect/>
          </a:stretch>
        </p:blipFill>
        <p:spPr>
          <a:xfrm>
            <a:off x="6204041" y="2278391"/>
            <a:ext cx="1415959" cy="22553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5">
            <a:extLst>
              <a:ext uri="{FF2B5EF4-FFF2-40B4-BE49-F238E27FC236}">
                <a16:creationId xmlns:a16="http://schemas.microsoft.com/office/drawing/2014/main" id="{B7C9C5CE-06D3-7DA5-E4FB-E83A4C1CDCB2}"/>
              </a:ext>
            </a:extLst>
          </p:cNvPr>
          <p:cNvPicPr>
            <a:picLocks noChangeAspect="1"/>
          </p:cNvPicPr>
          <p:nvPr/>
        </p:nvPicPr>
        <p:blipFill>
          <a:blip r:embed="rId4"/>
          <a:stretch>
            <a:fillRect/>
          </a:stretch>
        </p:blipFill>
        <p:spPr>
          <a:xfrm>
            <a:off x="568140" y="1498134"/>
            <a:ext cx="5318918" cy="30356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3">
            <a:extLst>
              <a:ext uri="{FF2B5EF4-FFF2-40B4-BE49-F238E27FC236}">
                <a16:creationId xmlns:a16="http://schemas.microsoft.com/office/drawing/2014/main" id="{27D92648-25E5-E375-8C7B-508DED9D37EF}"/>
              </a:ext>
            </a:extLst>
          </p:cNvPr>
          <p:cNvSpPr txBox="1"/>
          <p:nvPr/>
        </p:nvSpPr>
        <p:spPr>
          <a:xfrm>
            <a:off x="6087014" y="544027"/>
            <a:ext cx="2488846" cy="1631216"/>
          </a:xfrm>
          <a:prstGeom prst="rect">
            <a:avLst/>
          </a:prstGeom>
          <a:noFill/>
        </p:spPr>
        <p:txBody>
          <a:bodyPr wrap="square" rtlCol="1">
            <a:spAutoFit/>
          </a:bodyPr>
          <a:lstStyle/>
          <a:p>
            <a:r>
              <a:rPr lang="en-US" sz="2000" b="0" i="0" dirty="0">
                <a:solidFill>
                  <a:schemeClr val="bg1"/>
                </a:solidFill>
                <a:effectLst/>
                <a:latin typeface="Share Tech" panose="020B0604020202020204" charset="0"/>
              </a:rPr>
              <a:t>The Consoles with the most sales Unrelated to sales in NA, Europe or Japan are Xbox Series X &amp; PC</a:t>
            </a:r>
            <a:endParaRPr lang="he-IL" sz="2000" dirty="0"/>
          </a:p>
        </p:txBody>
      </p:sp>
    </p:spTree>
    <p:extLst>
      <p:ext uri="{BB962C8B-B14F-4D97-AF65-F5344CB8AC3E}">
        <p14:creationId xmlns:p14="http://schemas.microsoft.com/office/powerpoint/2010/main" val="1180815904"/>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Bivariate Analysis</a:t>
            </a:r>
            <a:endParaRPr lang="en-US" sz="3200" b="1" dirty="0">
              <a:solidFill>
                <a:schemeClr val="lt1"/>
              </a:solidFill>
              <a:latin typeface="Share Tech"/>
              <a:sym typeface="Share Tech"/>
            </a:endParaRPr>
          </a:p>
        </p:txBody>
      </p:sp>
      <p:pic>
        <p:nvPicPr>
          <p:cNvPr id="6" name="Picture 3">
            <a:extLst>
              <a:ext uri="{FF2B5EF4-FFF2-40B4-BE49-F238E27FC236}">
                <a16:creationId xmlns:a16="http://schemas.microsoft.com/office/drawing/2014/main" id="{A0B8ED28-0DFE-1666-30A3-42E83D88BB30}"/>
              </a:ext>
            </a:extLst>
          </p:cNvPr>
          <p:cNvPicPr>
            <a:picLocks noChangeAspect="1"/>
          </p:cNvPicPr>
          <p:nvPr/>
        </p:nvPicPr>
        <p:blipFill>
          <a:blip r:embed="rId3"/>
          <a:stretch>
            <a:fillRect/>
          </a:stretch>
        </p:blipFill>
        <p:spPr>
          <a:xfrm>
            <a:off x="534350" y="1280160"/>
            <a:ext cx="5342265" cy="32672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5">
            <a:extLst>
              <a:ext uri="{FF2B5EF4-FFF2-40B4-BE49-F238E27FC236}">
                <a16:creationId xmlns:a16="http://schemas.microsoft.com/office/drawing/2014/main" id="{5C1742ED-D722-1782-AF07-95148941DE40}"/>
              </a:ext>
            </a:extLst>
          </p:cNvPr>
          <p:cNvPicPr>
            <a:picLocks noChangeAspect="1"/>
          </p:cNvPicPr>
          <p:nvPr/>
        </p:nvPicPr>
        <p:blipFill>
          <a:blip r:embed="rId4"/>
          <a:stretch>
            <a:fillRect/>
          </a:stretch>
        </p:blipFill>
        <p:spPr>
          <a:xfrm>
            <a:off x="6466358" y="2246433"/>
            <a:ext cx="1751806" cy="23009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1">
            <a:extLst>
              <a:ext uri="{FF2B5EF4-FFF2-40B4-BE49-F238E27FC236}">
                <a16:creationId xmlns:a16="http://schemas.microsoft.com/office/drawing/2014/main" id="{598D527B-3C9F-649B-07F4-FAD084A6A86A}"/>
              </a:ext>
            </a:extLst>
          </p:cNvPr>
          <p:cNvSpPr txBox="1"/>
          <p:nvPr/>
        </p:nvSpPr>
        <p:spPr>
          <a:xfrm>
            <a:off x="6005458" y="836415"/>
            <a:ext cx="2995863" cy="1015663"/>
          </a:xfrm>
          <a:prstGeom prst="rect">
            <a:avLst/>
          </a:prstGeom>
          <a:noFill/>
        </p:spPr>
        <p:txBody>
          <a:bodyPr wrap="square" rtlCol="1">
            <a:spAutoFit/>
          </a:bodyPr>
          <a:lstStyle/>
          <a:p>
            <a:r>
              <a:rPr lang="en-US" sz="2000" b="0" i="0" dirty="0">
                <a:solidFill>
                  <a:schemeClr val="bg1"/>
                </a:solidFill>
                <a:effectLst/>
                <a:latin typeface="Share Tech" panose="020B0604020202020204" charset="0"/>
              </a:rPr>
              <a:t>The Publishers with the most sales are Nintendo &amp; Electronic Arts</a:t>
            </a:r>
            <a:endParaRPr lang="he-IL" sz="2000" dirty="0"/>
          </a:p>
        </p:txBody>
      </p:sp>
    </p:spTree>
    <p:extLst>
      <p:ext uri="{BB962C8B-B14F-4D97-AF65-F5344CB8AC3E}">
        <p14:creationId xmlns:p14="http://schemas.microsoft.com/office/powerpoint/2010/main" val="2312378125"/>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Bivariate Analysis</a:t>
            </a:r>
            <a:endParaRPr lang="en-US" sz="3200" b="1" dirty="0">
              <a:solidFill>
                <a:schemeClr val="lt1"/>
              </a:solidFill>
              <a:latin typeface="Share Tech"/>
              <a:sym typeface="Share Tech"/>
            </a:endParaRPr>
          </a:p>
        </p:txBody>
      </p:sp>
      <p:pic>
        <p:nvPicPr>
          <p:cNvPr id="6" name="Picture 3">
            <a:extLst>
              <a:ext uri="{FF2B5EF4-FFF2-40B4-BE49-F238E27FC236}">
                <a16:creationId xmlns:a16="http://schemas.microsoft.com/office/drawing/2014/main" id="{DE9B11EE-0C50-06CD-8CF9-36AD7F0D95DF}"/>
              </a:ext>
            </a:extLst>
          </p:cNvPr>
          <p:cNvPicPr>
            <a:picLocks noChangeAspect="1"/>
          </p:cNvPicPr>
          <p:nvPr/>
        </p:nvPicPr>
        <p:blipFill>
          <a:blip r:embed="rId3"/>
          <a:stretch>
            <a:fillRect/>
          </a:stretch>
        </p:blipFill>
        <p:spPr>
          <a:xfrm>
            <a:off x="574370" y="1182624"/>
            <a:ext cx="5086027" cy="3315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5">
            <a:extLst>
              <a:ext uri="{FF2B5EF4-FFF2-40B4-BE49-F238E27FC236}">
                <a16:creationId xmlns:a16="http://schemas.microsoft.com/office/drawing/2014/main" id="{D63E142B-FB66-38DE-B230-25A466E13151}"/>
              </a:ext>
            </a:extLst>
          </p:cNvPr>
          <p:cNvPicPr>
            <a:picLocks noChangeAspect="1"/>
          </p:cNvPicPr>
          <p:nvPr/>
        </p:nvPicPr>
        <p:blipFill>
          <a:blip r:embed="rId4"/>
          <a:stretch>
            <a:fillRect/>
          </a:stretch>
        </p:blipFill>
        <p:spPr>
          <a:xfrm>
            <a:off x="6349627" y="1917542"/>
            <a:ext cx="1782970" cy="25801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1">
            <a:extLst>
              <a:ext uri="{FF2B5EF4-FFF2-40B4-BE49-F238E27FC236}">
                <a16:creationId xmlns:a16="http://schemas.microsoft.com/office/drawing/2014/main" id="{D8E65542-ECF9-7E64-4C65-1D19016E537D}"/>
              </a:ext>
            </a:extLst>
          </p:cNvPr>
          <p:cNvSpPr txBox="1"/>
          <p:nvPr/>
        </p:nvSpPr>
        <p:spPr>
          <a:xfrm>
            <a:off x="5786495" y="645776"/>
            <a:ext cx="3052705" cy="1015663"/>
          </a:xfrm>
          <a:prstGeom prst="rect">
            <a:avLst/>
          </a:prstGeom>
          <a:noFill/>
        </p:spPr>
        <p:txBody>
          <a:bodyPr wrap="square" rtlCol="1">
            <a:spAutoFit/>
          </a:bodyPr>
          <a:lstStyle/>
          <a:p>
            <a:r>
              <a:rPr lang="en-US" sz="2000" b="0" i="0" dirty="0">
                <a:solidFill>
                  <a:schemeClr val="bg1"/>
                </a:solidFill>
                <a:effectLst/>
                <a:latin typeface="Share Tech" panose="020B0604020202020204" charset="0"/>
              </a:rPr>
              <a:t>The Genres with the most sales are Action-Adventure &amp; Role-Playing</a:t>
            </a:r>
            <a:endParaRPr lang="he-IL" sz="2000" dirty="0"/>
          </a:p>
        </p:txBody>
      </p:sp>
    </p:spTree>
    <p:extLst>
      <p:ext uri="{BB962C8B-B14F-4D97-AF65-F5344CB8AC3E}">
        <p14:creationId xmlns:p14="http://schemas.microsoft.com/office/powerpoint/2010/main" val="28753977"/>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Bivariate Analysis</a:t>
            </a:r>
            <a:endParaRPr lang="en-US" sz="3200" b="1" dirty="0">
              <a:solidFill>
                <a:schemeClr val="lt1"/>
              </a:solidFill>
              <a:latin typeface="Share Tech"/>
              <a:sym typeface="Share Tech"/>
            </a:endParaRPr>
          </a:p>
        </p:txBody>
      </p:sp>
      <p:pic>
        <p:nvPicPr>
          <p:cNvPr id="8" name="Picture 3">
            <a:extLst>
              <a:ext uri="{FF2B5EF4-FFF2-40B4-BE49-F238E27FC236}">
                <a16:creationId xmlns:a16="http://schemas.microsoft.com/office/drawing/2014/main" id="{8BF39EB6-0630-A54C-C7C7-8017FC738E84}"/>
              </a:ext>
            </a:extLst>
          </p:cNvPr>
          <p:cNvPicPr>
            <a:picLocks noChangeAspect="1"/>
          </p:cNvPicPr>
          <p:nvPr/>
        </p:nvPicPr>
        <p:blipFill>
          <a:blip r:embed="rId3"/>
          <a:stretch>
            <a:fillRect/>
          </a:stretch>
        </p:blipFill>
        <p:spPr>
          <a:xfrm>
            <a:off x="3348140" y="993848"/>
            <a:ext cx="5070001" cy="37340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39666031-FD21-4113-5429-DEBD98F95F96}"/>
              </a:ext>
            </a:extLst>
          </p:cNvPr>
          <p:cNvSpPr txBox="1">
            <a:spLocks/>
          </p:cNvSpPr>
          <p:nvPr/>
        </p:nvSpPr>
        <p:spPr>
          <a:xfrm>
            <a:off x="872163" y="3311391"/>
            <a:ext cx="2358570" cy="12053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2000" b="0" i="0" dirty="0">
                <a:solidFill>
                  <a:schemeClr val="bg1"/>
                </a:solidFill>
                <a:effectLst/>
                <a:latin typeface="Share Tech" panose="020B0604020202020204" charset="0"/>
              </a:rPr>
              <a:t>From the following scatterplot, we can see that most game belonging to 'other sales' made global sales of below roughly $1 million sales, with some exceptionally good ones going beyond that.</a:t>
            </a:r>
            <a:endParaRPr lang="he-IL" sz="2000" dirty="0"/>
          </a:p>
        </p:txBody>
      </p:sp>
    </p:spTree>
    <p:extLst>
      <p:ext uri="{BB962C8B-B14F-4D97-AF65-F5344CB8AC3E}">
        <p14:creationId xmlns:p14="http://schemas.microsoft.com/office/powerpoint/2010/main" val="343663917"/>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599226" y="3233372"/>
            <a:ext cx="3805755" cy="837300"/>
          </a:xfrm>
          <a:prstGeom prst="rect">
            <a:avLst/>
          </a:prstGeom>
        </p:spPr>
        <p:txBody>
          <a:bodyPr spcFirstLastPara="1" wrap="square" lIns="91425" tIns="91425" rIns="91425" bIns="91425" anchor="b" anchorCtr="0">
            <a:noAutofit/>
          </a:bodyPr>
          <a:lstStyle/>
          <a:p>
            <a:r>
              <a:rPr lang="en-US" sz="4800" dirty="0"/>
              <a:t>Research question</a:t>
            </a:r>
            <a:br>
              <a:rPr lang="en-US" sz="4800" dirty="0"/>
            </a:br>
            <a:endParaRPr dirty="0"/>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01</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87"/>
                                        </p:tgtEl>
                                        <p:attrNameLst>
                                          <p:attrName>style.visibility</p:attrName>
                                        </p:attrNameLst>
                                      </p:cBhvr>
                                      <p:to>
                                        <p:strVal val="visible"/>
                                      </p:to>
                                    </p:set>
                                    <p:animEffect transition="in" filter="fade">
                                      <p:cBhvr>
                                        <p:cTn id="7" dur="1000"/>
                                        <p:tgtEl>
                                          <p:spTgt spid="687"/>
                                        </p:tgtEl>
                                      </p:cBhvr>
                                    </p:animEffect>
                                    <p:anim calcmode="lin" valueType="num">
                                      <p:cBhvr>
                                        <p:cTn id="8" dur="1000" fill="hold"/>
                                        <p:tgtEl>
                                          <p:spTgt spid="687"/>
                                        </p:tgtEl>
                                        <p:attrNameLst>
                                          <p:attrName>ppt_x</p:attrName>
                                        </p:attrNameLst>
                                      </p:cBhvr>
                                      <p:tavLst>
                                        <p:tav tm="0">
                                          <p:val>
                                            <p:strVal val="#ppt_x"/>
                                          </p:val>
                                        </p:tav>
                                        <p:tav tm="100000">
                                          <p:val>
                                            <p:strVal val="#ppt_x"/>
                                          </p:val>
                                        </p:tav>
                                      </p:tavLst>
                                    </p:anim>
                                    <p:anim calcmode="lin" valueType="num">
                                      <p:cBhvr>
                                        <p:cTn id="9" dur="1000" fill="hold"/>
                                        <p:tgtEl>
                                          <p:spTgt spid="6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0" y="251640"/>
            <a:ext cx="4572000" cy="584775"/>
          </a:xfrm>
          <a:prstGeom prst="rect">
            <a:avLst/>
          </a:prstGeom>
          <a:noFill/>
        </p:spPr>
        <p:txBody>
          <a:bodyPr wrap="square">
            <a:spAutoFit/>
          </a:bodyPr>
          <a:lstStyle/>
          <a:p>
            <a:pPr algn="ctr"/>
            <a:r>
              <a:rPr lang="en-US" sz="3200" b="1" dirty="0">
                <a:solidFill>
                  <a:schemeClr val="lt1"/>
                </a:solidFill>
                <a:latin typeface="Share Tech"/>
              </a:rPr>
              <a:t>Bivariate Analysis</a:t>
            </a:r>
            <a:endParaRPr lang="en-US" sz="3200" b="1" dirty="0">
              <a:solidFill>
                <a:schemeClr val="lt1"/>
              </a:solidFill>
              <a:latin typeface="Share Tech"/>
              <a:sym typeface="Share Tech"/>
            </a:endParaRPr>
          </a:p>
        </p:txBody>
      </p:sp>
      <p:sp>
        <p:nvSpPr>
          <p:cNvPr id="9" name="Title 1">
            <a:extLst>
              <a:ext uri="{FF2B5EF4-FFF2-40B4-BE49-F238E27FC236}">
                <a16:creationId xmlns:a16="http://schemas.microsoft.com/office/drawing/2014/main" id="{39666031-FD21-4113-5429-DEBD98F95F96}"/>
              </a:ext>
            </a:extLst>
          </p:cNvPr>
          <p:cNvSpPr txBox="1">
            <a:spLocks/>
          </p:cNvSpPr>
          <p:nvPr/>
        </p:nvSpPr>
        <p:spPr>
          <a:xfrm>
            <a:off x="823394" y="1007103"/>
            <a:ext cx="7723197" cy="12053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2000" b="1" i="0" dirty="0">
                <a:solidFill>
                  <a:schemeClr val="bg1"/>
                </a:solidFill>
                <a:effectLst/>
                <a:latin typeface="Share Tech" panose="020B0604020202020204" charset="0"/>
              </a:rPr>
              <a:t>Plots that Showing the distribution of sales by region</a:t>
            </a:r>
            <a:endParaRPr lang="he-IL" sz="2000" b="1" dirty="0">
              <a:solidFill>
                <a:schemeClr val="bg1"/>
              </a:solidFill>
              <a:latin typeface="Share Tech" panose="020B0604020202020204" charset="0"/>
            </a:endParaRPr>
          </a:p>
          <a:p>
            <a:r>
              <a:rPr lang="en-US" sz="2000" b="0" i="0" dirty="0">
                <a:solidFill>
                  <a:schemeClr val="bg1"/>
                </a:solidFill>
                <a:effectLst/>
                <a:latin typeface="Share Tech" panose="020B0604020202020204" charset="0"/>
              </a:rPr>
              <a:t>Sales in Europe peaked in the 2000s and on, while other regions peaked before the 2000s.</a:t>
            </a:r>
            <a:endParaRPr lang="he-IL" sz="2000" dirty="0"/>
          </a:p>
        </p:txBody>
      </p:sp>
      <p:pic>
        <p:nvPicPr>
          <p:cNvPr id="6" name="Picture 3">
            <a:extLst>
              <a:ext uri="{FF2B5EF4-FFF2-40B4-BE49-F238E27FC236}">
                <a16:creationId xmlns:a16="http://schemas.microsoft.com/office/drawing/2014/main" id="{89DD4558-60D6-2407-8C99-CA45D1D5EAB4}"/>
              </a:ext>
            </a:extLst>
          </p:cNvPr>
          <p:cNvPicPr>
            <a:picLocks noChangeAspect="1"/>
          </p:cNvPicPr>
          <p:nvPr/>
        </p:nvPicPr>
        <p:blipFill>
          <a:blip r:embed="rId3"/>
          <a:stretch>
            <a:fillRect/>
          </a:stretch>
        </p:blipFill>
        <p:spPr>
          <a:xfrm>
            <a:off x="548141" y="2353694"/>
            <a:ext cx="2853486" cy="2017913"/>
          </a:xfrm>
          <a:prstGeom prst="rect">
            <a:avLst/>
          </a:prstGeom>
        </p:spPr>
      </p:pic>
      <p:pic>
        <p:nvPicPr>
          <p:cNvPr id="7" name="Picture 5">
            <a:extLst>
              <a:ext uri="{FF2B5EF4-FFF2-40B4-BE49-F238E27FC236}">
                <a16:creationId xmlns:a16="http://schemas.microsoft.com/office/drawing/2014/main" id="{6A9EAC3D-D989-DC04-EF71-D8239DB28597}"/>
              </a:ext>
            </a:extLst>
          </p:cNvPr>
          <p:cNvPicPr>
            <a:picLocks noChangeAspect="1"/>
          </p:cNvPicPr>
          <p:nvPr/>
        </p:nvPicPr>
        <p:blipFill>
          <a:blip r:embed="rId4"/>
          <a:stretch>
            <a:fillRect/>
          </a:stretch>
        </p:blipFill>
        <p:spPr>
          <a:xfrm>
            <a:off x="3436705" y="2353694"/>
            <a:ext cx="2731104" cy="2017913"/>
          </a:xfrm>
          <a:prstGeom prst="rect">
            <a:avLst/>
          </a:prstGeom>
        </p:spPr>
      </p:pic>
      <p:pic>
        <p:nvPicPr>
          <p:cNvPr id="10" name="Picture 7">
            <a:extLst>
              <a:ext uri="{FF2B5EF4-FFF2-40B4-BE49-F238E27FC236}">
                <a16:creationId xmlns:a16="http://schemas.microsoft.com/office/drawing/2014/main" id="{B9372AEE-595A-30B0-B491-2E5F47514413}"/>
              </a:ext>
            </a:extLst>
          </p:cNvPr>
          <p:cNvPicPr>
            <a:picLocks noChangeAspect="1"/>
          </p:cNvPicPr>
          <p:nvPr/>
        </p:nvPicPr>
        <p:blipFill>
          <a:blip r:embed="rId5"/>
          <a:stretch>
            <a:fillRect/>
          </a:stretch>
        </p:blipFill>
        <p:spPr>
          <a:xfrm>
            <a:off x="6202887" y="2353694"/>
            <a:ext cx="2649567" cy="2017913"/>
          </a:xfrm>
          <a:prstGeom prst="rect">
            <a:avLst/>
          </a:prstGeom>
        </p:spPr>
      </p:pic>
    </p:spTree>
    <p:extLst>
      <p:ext uri="{BB962C8B-B14F-4D97-AF65-F5344CB8AC3E}">
        <p14:creationId xmlns:p14="http://schemas.microsoft.com/office/powerpoint/2010/main" val="298295269"/>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292608" y="288216"/>
            <a:ext cx="4572000" cy="1077218"/>
          </a:xfrm>
          <a:prstGeom prst="rect">
            <a:avLst/>
          </a:prstGeom>
          <a:noFill/>
        </p:spPr>
        <p:txBody>
          <a:bodyPr wrap="square">
            <a:spAutoFit/>
          </a:bodyPr>
          <a:lstStyle/>
          <a:p>
            <a:pPr algn="ctr"/>
            <a:r>
              <a:rPr lang="en-US" sz="3200" b="1" dirty="0">
                <a:solidFill>
                  <a:schemeClr val="lt1"/>
                </a:solidFill>
                <a:latin typeface="Share Tech"/>
              </a:rPr>
              <a:t>Multivariate Analysis</a:t>
            </a:r>
            <a:br>
              <a:rPr lang="en-US" sz="3200" b="1" dirty="0">
                <a:solidFill>
                  <a:schemeClr val="lt1"/>
                </a:solidFill>
                <a:latin typeface="Share Tech"/>
              </a:rPr>
            </a:br>
            <a:endParaRPr lang="en-US" sz="3200" b="1" dirty="0">
              <a:solidFill>
                <a:schemeClr val="lt1"/>
              </a:solidFill>
              <a:latin typeface="Share Tech"/>
              <a:sym typeface="Share Tech"/>
            </a:endParaRPr>
          </a:p>
        </p:txBody>
      </p:sp>
      <p:sp>
        <p:nvSpPr>
          <p:cNvPr id="22" name="TextBox 13">
            <a:extLst>
              <a:ext uri="{FF2B5EF4-FFF2-40B4-BE49-F238E27FC236}">
                <a16:creationId xmlns:a16="http://schemas.microsoft.com/office/drawing/2014/main" id="{81300063-FDE9-F297-A84F-8DE5E109FED1}"/>
              </a:ext>
            </a:extLst>
          </p:cNvPr>
          <p:cNvSpPr txBox="1"/>
          <p:nvPr/>
        </p:nvSpPr>
        <p:spPr>
          <a:xfrm>
            <a:off x="837954" y="901763"/>
            <a:ext cx="7833851" cy="707886"/>
          </a:xfrm>
          <a:prstGeom prst="rect">
            <a:avLst/>
          </a:prstGeom>
          <a:noFill/>
        </p:spPr>
        <p:txBody>
          <a:bodyPr wrap="square" rtlCol="1">
            <a:spAutoFit/>
          </a:bodyPr>
          <a:lstStyle/>
          <a:p>
            <a:r>
              <a:rPr lang="en-US" sz="2000" dirty="0">
                <a:solidFill>
                  <a:schemeClr val="bg1"/>
                </a:solidFill>
                <a:latin typeface="Share Tech" panose="020B0604020202020204" charset="0"/>
              </a:rPr>
              <a:t>Genre with the highest total sales volume in each region</a:t>
            </a:r>
            <a:br>
              <a:rPr lang="en-US" sz="2000" dirty="0">
                <a:solidFill>
                  <a:schemeClr val="bg1"/>
                </a:solidFill>
                <a:latin typeface="Share Tech" panose="020B0604020202020204" charset="0"/>
              </a:rPr>
            </a:br>
            <a:endParaRPr lang="he-IL" sz="2000" dirty="0">
              <a:solidFill>
                <a:schemeClr val="bg1"/>
              </a:solidFill>
              <a:latin typeface="Share Tech" panose="020B0604020202020204" charset="0"/>
            </a:endParaRPr>
          </a:p>
        </p:txBody>
      </p:sp>
      <p:pic>
        <p:nvPicPr>
          <p:cNvPr id="12" name="Picture 5">
            <a:extLst>
              <a:ext uri="{FF2B5EF4-FFF2-40B4-BE49-F238E27FC236}">
                <a16:creationId xmlns:a16="http://schemas.microsoft.com/office/drawing/2014/main" id="{4B07EE04-6032-BDE6-0B02-B8E472740C69}"/>
              </a:ext>
            </a:extLst>
          </p:cNvPr>
          <p:cNvPicPr>
            <a:picLocks noChangeAspect="1"/>
          </p:cNvPicPr>
          <p:nvPr/>
        </p:nvPicPr>
        <p:blipFill>
          <a:blip r:embed="rId3"/>
          <a:stretch>
            <a:fillRect/>
          </a:stretch>
        </p:blipFill>
        <p:spPr>
          <a:xfrm>
            <a:off x="6407876" y="1481606"/>
            <a:ext cx="2143905" cy="3179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7">
            <a:extLst>
              <a:ext uri="{FF2B5EF4-FFF2-40B4-BE49-F238E27FC236}">
                <a16:creationId xmlns:a16="http://schemas.microsoft.com/office/drawing/2014/main" id="{1CEC4DA6-28D4-626E-B361-8A6356BE2C15}"/>
              </a:ext>
            </a:extLst>
          </p:cNvPr>
          <p:cNvPicPr>
            <a:picLocks noChangeAspect="1"/>
          </p:cNvPicPr>
          <p:nvPr/>
        </p:nvPicPr>
        <p:blipFill>
          <a:blip r:embed="rId4"/>
          <a:stretch>
            <a:fillRect/>
          </a:stretch>
        </p:blipFill>
        <p:spPr>
          <a:xfrm>
            <a:off x="743412" y="1469779"/>
            <a:ext cx="5276538" cy="3190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42843946"/>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292608" y="288216"/>
            <a:ext cx="4572000" cy="1077218"/>
          </a:xfrm>
          <a:prstGeom prst="rect">
            <a:avLst/>
          </a:prstGeom>
          <a:noFill/>
        </p:spPr>
        <p:txBody>
          <a:bodyPr wrap="square">
            <a:spAutoFit/>
          </a:bodyPr>
          <a:lstStyle/>
          <a:p>
            <a:pPr algn="ctr"/>
            <a:r>
              <a:rPr lang="en-US" sz="3200" b="1" dirty="0">
                <a:solidFill>
                  <a:schemeClr val="lt1"/>
                </a:solidFill>
                <a:latin typeface="Share Tech"/>
              </a:rPr>
              <a:t>Multivariate Analysis</a:t>
            </a:r>
            <a:br>
              <a:rPr lang="en-US" sz="3200" b="1" dirty="0">
                <a:solidFill>
                  <a:schemeClr val="lt1"/>
                </a:solidFill>
                <a:latin typeface="Share Tech"/>
              </a:rPr>
            </a:br>
            <a:endParaRPr lang="en-US" sz="3200" b="1" dirty="0">
              <a:solidFill>
                <a:schemeClr val="lt1"/>
              </a:solidFill>
              <a:latin typeface="Share Tech"/>
              <a:sym typeface="Share Tech"/>
            </a:endParaRPr>
          </a:p>
        </p:txBody>
      </p:sp>
      <p:sp>
        <p:nvSpPr>
          <p:cNvPr id="22" name="TextBox 13">
            <a:extLst>
              <a:ext uri="{FF2B5EF4-FFF2-40B4-BE49-F238E27FC236}">
                <a16:creationId xmlns:a16="http://schemas.microsoft.com/office/drawing/2014/main" id="{81300063-FDE9-F297-A84F-8DE5E109FED1}"/>
              </a:ext>
            </a:extLst>
          </p:cNvPr>
          <p:cNvSpPr txBox="1"/>
          <p:nvPr/>
        </p:nvSpPr>
        <p:spPr>
          <a:xfrm>
            <a:off x="846853" y="996957"/>
            <a:ext cx="3530747" cy="1200329"/>
          </a:xfrm>
          <a:prstGeom prst="rect">
            <a:avLst/>
          </a:prstGeom>
          <a:noFill/>
        </p:spPr>
        <p:txBody>
          <a:bodyPr wrap="square" rtlCol="1">
            <a:spAutoFit/>
          </a:bodyPr>
          <a:lstStyle/>
          <a:p>
            <a:r>
              <a:rPr lang="en-US" sz="2400" dirty="0">
                <a:solidFill>
                  <a:schemeClr val="bg1"/>
                </a:solidFill>
                <a:latin typeface="Share Tech" panose="020B0604020202020204" charset="0"/>
              </a:rPr>
              <a:t>Distribution with percentages of the top 5 consoles by region</a:t>
            </a:r>
            <a:endParaRPr lang="he-IL" sz="2400" dirty="0">
              <a:solidFill>
                <a:schemeClr val="bg1"/>
              </a:solidFill>
              <a:latin typeface="Share Tech" panose="020B0604020202020204" charset="0"/>
            </a:endParaRPr>
          </a:p>
        </p:txBody>
      </p:sp>
      <p:pic>
        <p:nvPicPr>
          <p:cNvPr id="2" name="תמונה 1">
            <a:extLst>
              <a:ext uri="{FF2B5EF4-FFF2-40B4-BE49-F238E27FC236}">
                <a16:creationId xmlns:a16="http://schemas.microsoft.com/office/drawing/2014/main" id="{81FB4E0F-43EE-8BCD-DF66-DDE31EF3313F}"/>
              </a:ext>
            </a:extLst>
          </p:cNvPr>
          <p:cNvPicPr>
            <a:picLocks noChangeAspect="1"/>
          </p:cNvPicPr>
          <p:nvPr/>
        </p:nvPicPr>
        <p:blipFill>
          <a:blip r:embed="rId3"/>
          <a:stretch>
            <a:fillRect/>
          </a:stretch>
        </p:blipFill>
        <p:spPr>
          <a:xfrm>
            <a:off x="4512146" y="996957"/>
            <a:ext cx="3698601" cy="3745717"/>
          </a:xfrm>
          <a:prstGeom prst="rect">
            <a:avLst/>
          </a:prstGeom>
        </p:spPr>
      </p:pic>
    </p:spTree>
    <p:extLst>
      <p:ext uri="{BB962C8B-B14F-4D97-AF65-F5344CB8AC3E}">
        <p14:creationId xmlns:p14="http://schemas.microsoft.com/office/powerpoint/2010/main" val="4064324106"/>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292608" y="288216"/>
            <a:ext cx="4572000" cy="1077218"/>
          </a:xfrm>
          <a:prstGeom prst="rect">
            <a:avLst/>
          </a:prstGeom>
          <a:noFill/>
        </p:spPr>
        <p:txBody>
          <a:bodyPr wrap="square">
            <a:spAutoFit/>
          </a:bodyPr>
          <a:lstStyle/>
          <a:p>
            <a:pPr algn="ctr"/>
            <a:r>
              <a:rPr lang="en-US" sz="3200" b="1" dirty="0">
                <a:solidFill>
                  <a:schemeClr val="lt1"/>
                </a:solidFill>
                <a:latin typeface="Share Tech"/>
              </a:rPr>
              <a:t>Multivariate Analysis</a:t>
            </a:r>
            <a:br>
              <a:rPr lang="en-US" sz="3200" b="1" dirty="0">
                <a:solidFill>
                  <a:schemeClr val="lt1"/>
                </a:solidFill>
                <a:latin typeface="Share Tech"/>
              </a:rPr>
            </a:br>
            <a:endParaRPr lang="en-US" sz="3200" b="1" dirty="0">
              <a:solidFill>
                <a:schemeClr val="lt1"/>
              </a:solidFill>
              <a:latin typeface="Share Tech"/>
              <a:sym typeface="Share Tech"/>
            </a:endParaRPr>
          </a:p>
        </p:txBody>
      </p:sp>
      <p:pic>
        <p:nvPicPr>
          <p:cNvPr id="6" name="Picture 3">
            <a:extLst>
              <a:ext uri="{FF2B5EF4-FFF2-40B4-BE49-F238E27FC236}">
                <a16:creationId xmlns:a16="http://schemas.microsoft.com/office/drawing/2014/main" id="{2A08971B-C9CA-4EEB-BDBA-53A46E73FA69}"/>
              </a:ext>
            </a:extLst>
          </p:cNvPr>
          <p:cNvPicPr>
            <a:picLocks noChangeAspect="1"/>
          </p:cNvPicPr>
          <p:nvPr/>
        </p:nvPicPr>
        <p:blipFill>
          <a:blip r:embed="rId3"/>
          <a:stretch>
            <a:fillRect/>
          </a:stretch>
        </p:blipFill>
        <p:spPr>
          <a:xfrm>
            <a:off x="1825569" y="1546012"/>
            <a:ext cx="5492862" cy="31734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1">
            <a:extLst>
              <a:ext uri="{FF2B5EF4-FFF2-40B4-BE49-F238E27FC236}">
                <a16:creationId xmlns:a16="http://schemas.microsoft.com/office/drawing/2014/main" id="{5C5F8B6A-38D6-15FD-B0A7-0E87A660902D}"/>
              </a:ext>
            </a:extLst>
          </p:cNvPr>
          <p:cNvSpPr txBox="1"/>
          <p:nvPr/>
        </p:nvSpPr>
        <p:spPr>
          <a:xfrm>
            <a:off x="817893" y="987406"/>
            <a:ext cx="6143739" cy="400110"/>
          </a:xfrm>
          <a:prstGeom prst="rect">
            <a:avLst/>
          </a:prstGeom>
          <a:noFill/>
        </p:spPr>
        <p:txBody>
          <a:bodyPr wrap="square" rtlCol="1">
            <a:spAutoFit/>
          </a:bodyPr>
          <a:lstStyle/>
          <a:p>
            <a:r>
              <a:rPr lang="en-US" sz="2000" dirty="0">
                <a:solidFill>
                  <a:schemeClr val="bg1"/>
                </a:solidFill>
                <a:latin typeface="Share Tech" panose="020B0604020202020204" charset="0"/>
              </a:rPr>
              <a:t>Games amount of each particular genre by year</a:t>
            </a:r>
            <a:endParaRPr lang="he-IL" sz="2000" dirty="0">
              <a:solidFill>
                <a:schemeClr val="bg1"/>
              </a:solidFill>
              <a:latin typeface="Share Tech" panose="020B0604020202020204" charset="0"/>
            </a:endParaRPr>
          </a:p>
        </p:txBody>
      </p:sp>
    </p:spTree>
    <p:extLst>
      <p:ext uri="{BB962C8B-B14F-4D97-AF65-F5344CB8AC3E}">
        <p14:creationId xmlns:p14="http://schemas.microsoft.com/office/powerpoint/2010/main" val="1399953753"/>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292608" y="288216"/>
            <a:ext cx="4572000" cy="1077218"/>
          </a:xfrm>
          <a:prstGeom prst="rect">
            <a:avLst/>
          </a:prstGeom>
          <a:noFill/>
        </p:spPr>
        <p:txBody>
          <a:bodyPr wrap="square">
            <a:spAutoFit/>
          </a:bodyPr>
          <a:lstStyle/>
          <a:p>
            <a:pPr algn="ctr"/>
            <a:r>
              <a:rPr lang="en-US" sz="3200" b="1" dirty="0">
                <a:solidFill>
                  <a:schemeClr val="lt1"/>
                </a:solidFill>
                <a:latin typeface="Share Tech"/>
              </a:rPr>
              <a:t>Multivariate Analysis</a:t>
            </a:r>
            <a:br>
              <a:rPr lang="en-US" sz="3200" b="1" dirty="0">
                <a:solidFill>
                  <a:schemeClr val="lt1"/>
                </a:solidFill>
                <a:latin typeface="Share Tech"/>
              </a:rPr>
            </a:br>
            <a:endParaRPr lang="en-US" sz="3200" b="1" dirty="0">
              <a:solidFill>
                <a:schemeClr val="lt1"/>
              </a:solidFill>
              <a:latin typeface="Share Tech"/>
              <a:sym typeface="Share Tech"/>
            </a:endParaRPr>
          </a:p>
        </p:txBody>
      </p:sp>
      <p:sp>
        <p:nvSpPr>
          <p:cNvPr id="22" name="TextBox 13">
            <a:extLst>
              <a:ext uri="{FF2B5EF4-FFF2-40B4-BE49-F238E27FC236}">
                <a16:creationId xmlns:a16="http://schemas.microsoft.com/office/drawing/2014/main" id="{81300063-FDE9-F297-A84F-8DE5E109FED1}"/>
              </a:ext>
            </a:extLst>
          </p:cNvPr>
          <p:cNvSpPr txBox="1"/>
          <p:nvPr/>
        </p:nvSpPr>
        <p:spPr>
          <a:xfrm>
            <a:off x="837954" y="901763"/>
            <a:ext cx="7833851" cy="707886"/>
          </a:xfrm>
          <a:prstGeom prst="rect">
            <a:avLst/>
          </a:prstGeom>
          <a:noFill/>
        </p:spPr>
        <p:txBody>
          <a:bodyPr wrap="square" rtlCol="1">
            <a:spAutoFit/>
          </a:bodyPr>
          <a:lstStyle/>
          <a:p>
            <a:r>
              <a:rPr lang="en-US" sz="2000" dirty="0">
                <a:solidFill>
                  <a:schemeClr val="bg1"/>
                </a:solidFill>
                <a:latin typeface="Share Tech" panose="020B0604020202020204" charset="0"/>
              </a:rPr>
              <a:t>Genre with the highest total sales volume in each region</a:t>
            </a:r>
            <a:br>
              <a:rPr lang="en-US" sz="2000" dirty="0">
                <a:solidFill>
                  <a:schemeClr val="bg1"/>
                </a:solidFill>
                <a:latin typeface="Share Tech" panose="020B0604020202020204" charset="0"/>
              </a:rPr>
            </a:br>
            <a:endParaRPr lang="he-IL" sz="2000" dirty="0">
              <a:solidFill>
                <a:schemeClr val="bg1"/>
              </a:solidFill>
              <a:latin typeface="Share Tech" panose="020B0604020202020204" charset="0"/>
            </a:endParaRPr>
          </a:p>
        </p:txBody>
      </p:sp>
      <p:pic>
        <p:nvPicPr>
          <p:cNvPr id="12" name="Picture 5">
            <a:extLst>
              <a:ext uri="{FF2B5EF4-FFF2-40B4-BE49-F238E27FC236}">
                <a16:creationId xmlns:a16="http://schemas.microsoft.com/office/drawing/2014/main" id="{4B07EE04-6032-BDE6-0B02-B8E472740C69}"/>
              </a:ext>
            </a:extLst>
          </p:cNvPr>
          <p:cNvPicPr>
            <a:picLocks noChangeAspect="1"/>
          </p:cNvPicPr>
          <p:nvPr/>
        </p:nvPicPr>
        <p:blipFill>
          <a:blip r:embed="rId3"/>
          <a:stretch>
            <a:fillRect/>
          </a:stretch>
        </p:blipFill>
        <p:spPr>
          <a:xfrm>
            <a:off x="6407876" y="1481606"/>
            <a:ext cx="2143905" cy="3179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7">
            <a:extLst>
              <a:ext uri="{FF2B5EF4-FFF2-40B4-BE49-F238E27FC236}">
                <a16:creationId xmlns:a16="http://schemas.microsoft.com/office/drawing/2014/main" id="{1CEC4DA6-28D4-626E-B361-8A6356BE2C15}"/>
              </a:ext>
            </a:extLst>
          </p:cNvPr>
          <p:cNvPicPr>
            <a:picLocks noChangeAspect="1"/>
          </p:cNvPicPr>
          <p:nvPr/>
        </p:nvPicPr>
        <p:blipFill>
          <a:blip r:embed="rId4"/>
          <a:stretch>
            <a:fillRect/>
          </a:stretch>
        </p:blipFill>
        <p:spPr>
          <a:xfrm>
            <a:off x="743412" y="1469779"/>
            <a:ext cx="5276538" cy="3190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86958812"/>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292608" y="288216"/>
            <a:ext cx="4572000" cy="1077218"/>
          </a:xfrm>
          <a:prstGeom prst="rect">
            <a:avLst/>
          </a:prstGeom>
          <a:noFill/>
        </p:spPr>
        <p:txBody>
          <a:bodyPr wrap="square">
            <a:spAutoFit/>
          </a:bodyPr>
          <a:lstStyle/>
          <a:p>
            <a:pPr algn="ctr"/>
            <a:r>
              <a:rPr lang="en-US" sz="3200" b="1" dirty="0">
                <a:solidFill>
                  <a:schemeClr val="lt1"/>
                </a:solidFill>
                <a:latin typeface="Share Tech"/>
              </a:rPr>
              <a:t>Multivariate Analysis</a:t>
            </a:r>
            <a:br>
              <a:rPr lang="en-US" sz="3200" b="1" dirty="0">
                <a:solidFill>
                  <a:schemeClr val="lt1"/>
                </a:solidFill>
                <a:latin typeface="Share Tech"/>
              </a:rPr>
            </a:br>
            <a:endParaRPr lang="en-US" sz="3200" b="1" dirty="0">
              <a:solidFill>
                <a:schemeClr val="lt1"/>
              </a:solidFill>
              <a:latin typeface="Share Tech"/>
              <a:sym typeface="Share Tech"/>
            </a:endParaRPr>
          </a:p>
        </p:txBody>
      </p:sp>
      <p:sp>
        <p:nvSpPr>
          <p:cNvPr id="22" name="TextBox 13">
            <a:extLst>
              <a:ext uri="{FF2B5EF4-FFF2-40B4-BE49-F238E27FC236}">
                <a16:creationId xmlns:a16="http://schemas.microsoft.com/office/drawing/2014/main" id="{81300063-FDE9-F297-A84F-8DE5E109FED1}"/>
              </a:ext>
            </a:extLst>
          </p:cNvPr>
          <p:cNvSpPr txBox="1"/>
          <p:nvPr/>
        </p:nvSpPr>
        <p:spPr>
          <a:xfrm>
            <a:off x="852985" y="826825"/>
            <a:ext cx="7833851" cy="707886"/>
          </a:xfrm>
          <a:prstGeom prst="rect">
            <a:avLst/>
          </a:prstGeom>
          <a:noFill/>
        </p:spPr>
        <p:txBody>
          <a:bodyPr wrap="square" rtlCol="1">
            <a:spAutoFit/>
          </a:bodyPr>
          <a:lstStyle/>
          <a:p>
            <a:r>
              <a:rPr lang="en-US" sz="2000" dirty="0">
                <a:solidFill>
                  <a:schemeClr val="bg1"/>
                </a:solidFill>
                <a:latin typeface="Share Tech" panose="020B0604020202020204" charset="0"/>
              </a:rPr>
              <a:t>Grouping sales</a:t>
            </a:r>
            <a:r>
              <a:rPr lang="en-US" sz="2000" dirty="0">
                <a:solidFill>
                  <a:schemeClr val="bg1"/>
                </a:solidFill>
              </a:rPr>
              <a:t> </a:t>
            </a:r>
            <a:r>
              <a:rPr lang="en-US" sz="2000" dirty="0">
                <a:solidFill>
                  <a:schemeClr val="bg1"/>
                </a:solidFill>
                <a:latin typeface="Share Tech" panose="020B0604020202020204" charset="0"/>
              </a:rPr>
              <a:t>data of each region yearly and plotting the same</a:t>
            </a:r>
            <a:br>
              <a:rPr lang="en-US" sz="2000" dirty="0">
                <a:solidFill>
                  <a:schemeClr val="bg1"/>
                </a:solidFill>
                <a:latin typeface="Share Tech" panose="020B0604020202020204" charset="0"/>
              </a:rPr>
            </a:br>
            <a:endParaRPr lang="he-IL" sz="2000" dirty="0">
              <a:solidFill>
                <a:schemeClr val="bg1"/>
              </a:solidFill>
              <a:latin typeface="Share Tech" panose="020B0604020202020204" charset="0"/>
            </a:endParaRPr>
          </a:p>
        </p:txBody>
      </p:sp>
      <p:pic>
        <p:nvPicPr>
          <p:cNvPr id="6" name="Picture 3">
            <a:extLst>
              <a:ext uri="{FF2B5EF4-FFF2-40B4-BE49-F238E27FC236}">
                <a16:creationId xmlns:a16="http://schemas.microsoft.com/office/drawing/2014/main" id="{F5818F04-F3E4-8D3C-176A-96ACF5D53B53}"/>
              </a:ext>
            </a:extLst>
          </p:cNvPr>
          <p:cNvPicPr>
            <a:picLocks noChangeAspect="1"/>
          </p:cNvPicPr>
          <p:nvPr/>
        </p:nvPicPr>
        <p:blipFill>
          <a:blip r:embed="rId3"/>
          <a:stretch>
            <a:fillRect/>
          </a:stretch>
        </p:blipFill>
        <p:spPr>
          <a:xfrm>
            <a:off x="1322212" y="1365434"/>
            <a:ext cx="5901618" cy="33464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14739888"/>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292608" y="288216"/>
            <a:ext cx="4572000" cy="1077218"/>
          </a:xfrm>
          <a:prstGeom prst="rect">
            <a:avLst/>
          </a:prstGeom>
          <a:noFill/>
        </p:spPr>
        <p:txBody>
          <a:bodyPr wrap="square">
            <a:spAutoFit/>
          </a:bodyPr>
          <a:lstStyle/>
          <a:p>
            <a:pPr algn="ctr"/>
            <a:r>
              <a:rPr lang="en-US" sz="3200" b="1" dirty="0">
                <a:solidFill>
                  <a:schemeClr val="lt1"/>
                </a:solidFill>
                <a:latin typeface="Share Tech"/>
              </a:rPr>
              <a:t>Multivariate Analysis</a:t>
            </a:r>
            <a:br>
              <a:rPr lang="en-US" sz="3200" b="1" dirty="0">
                <a:solidFill>
                  <a:schemeClr val="lt1"/>
                </a:solidFill>
                <a:latin typeface="Share Tech"/>
              </a:rPr>
            </a:br>
            <a:endParaRPr lang="en-US" sz="3200" b="1" dirty="0">
              <a:solidFill>
                <a:schemeClr val="lt1"/>
              </a:solidFill>
              <a:latin typeface="Share Tech"/>
              <a:sym typeface="Share Tech"/>
            </a:endParaRPr>
          </a:p>
        </p:txBody>
      </p:sp>
      <p:pic>
        <p:nvPicPr>
          <p:cNvPr id="4" name="תמונה 3">
            <a:extLst>
              <a:ext uri="{FF2B5EF4-FFF2-40B4-BE49-F238E27FC236}">
                <a16:creationId xmlns:a16="http://schemas.microsoft.com/office/drawing/2014/main" id="{F8C7F3A3-4244-C3E0-94A5-42CCDE8CE7AC}"/>
              </a:ext>
            </a:extLst>
          </p:cNvPr>
          <p:cNvPicPr>
            <a:picLocks noChangeAspect="1"/>
          </p:cNvPicPr>
          <p:nvPr/>
        </p:nvPicPr>
        <p:blipFill>
          <a:blip r:embed="rId3"/>
          <a:stretch>
            <a:fillRect/>
          </a:stretch>
        </p:blipFill>
        <p:spPr>
          <a:xfrm>
            <a:off x="1593180" y="1947595"/>
            <a:ext cx="2988678" cy="2988678"/>
          </a:xfrm>
          <a:prstGeom prst="rect">
            <a:avLst/>
          </a:prstGeom>
        </p:spPr>
      </p:pic>
      <p:pic>
        <p:nvPicPr>
          <p:cNvPr id="6" name="תמונה 5">
            <a:extLst>
              <a:ext uri="{FF2B5EF4-FFF2-40B4-BE49-F238E27FC236}">
                <a16:creationId xmlns:a16="http://schemas.microsoft.com/office/drawing/2014/main" id="{E723F9AF-CC64-EED4-4D30-997FA2A52EA2}"/>
              </a:ext>
            </a:extLst>
          </p:cNvPr>
          <p:cNvPicPr>
            <a:picLocks noChangeAspect="1"/>
          </p:cNvPicPr>
          <p:nvPr/>
        </p:nvPicPr>
        <p:blipFill>
          <a:blip r:embed="rId4"/>
          <a:stretch>
            <a:fillRect/>
          </a:stretch>
        </p:blipFill>
        <p:spPr>
          <a:xfrm>
            <a:off x="5495912" y="1947594"/>
            <a:ext cx="2988677" cy="2988677"/>
          </a:xfrm>
          <a:prstGeom prst="rect">
            <a:avLst/>
          </a:prstGeom>
        </p:spPr>
      </p:pic>
      <p:sp>
        <p:nvSpPr>
          <p:cNvPr id="10" name="TextBox 13">
            <a:extLst>
              <a:ext uri="{FF2B5EF4-FFF2-40B4-BE49-F238E27FC236}">
                <a16:creationId xmlns:a16="http://schemas.microsoft.com/office/drawing/2014/main" id="{4AD76BDE-130E-26A8-100E-13EAFD5D7F76}"/>
              </a:ext>
            </a:extLst>
          </p:cNvPr>
          <p:cNvSpPr txBox="1"/>
          <p:nvPr/>
        </p:nvSpPr>
        <p:spPr>
          <a:xfrm>
            <a:off x="1593180" y="931933"/>
            <a:ext cx="7833851" cy="1015663"/>
          </a:xfrm>
          <a:prstGeom prst="rect">
            <a:avLst/>
          </a:prstGeom>
          <a:noFill/>
        </p:spPr>
        <p:txBody>
          <a:bodyPr wrap="square" rtlCol="1">
            <a:spAutoFit/>
          </a:bodyPr>
          <a:lstStyle/>
          <a:p>
            <a:r>
              <a:rPr lang="en-US" sz="2000" dirty="0">
                <a:solidFill>
                  <a:schemeClr val="bg1"/>
                </a:solidFill>
                <a:latin typeface="Share Tech" panose="020B0604020202020204" charset="0"/>
              </a:rPr>
              <a:t>Hit games</a:t>
            </a:r>
          </a:p>
          <a:p>
            <a:r>
              <a:rPr lang="en-US" sz="2000" dirty="0">
                <a:solidFill>
                  <a:schemeClr val="bg1"/>
                </a:solidFill>
                <a:latin typeface="Share Tech" panose="020B0604020202020204" charset="0"/>
              </a:rPr>
              <a:t>Month</a:t>
            </a:r>
          </a:p>
          <a:p>
            <a:r>
              <a:rPr lang="en-US" sz="2000" dirty="0">
                <a:solidFill>
                  <a:schemeClr val="bg1"/>
                </a:solidFill>
                <a:latin typeface="Share Tech" panose="020B0604020202020204" charset="0"/>
              </a:rPr>
              <a:t>Year</a:t>
            </a:r>
            <a:endParaRPr lang="he-IL" sz="2000" dirty="0">
              <a:solidFill>
                <a:schemeClr val="bg1"/>
              </a:solidFill>
              <a:latin typeface="Share Tech" panose="020B0604020202020204" charset="0"/>
            </a:endParaRPr>
          </a:p>
        </p:txBody>
      </p:sp>
      <p:sp>
        <p:nvSpPr>
          <p:cNvPr id="11" name="TextBox 13">
            <a:extLst>
              <a:ext uri="{FF2B5EF4-FFF2-40B4-BE49-F238E27FC236}">
                <a16:creationId xmlns:a16="http://schemas.microsoft.com/office/drawing/2014/main" id="{BAB45493-B3CF-3FEF-FF69-35A7E5FEC182}"/>
              </a:ext>
            </a:extLst>
          </p:cNvPr>
          <p:cNvSpPr txBox="1"/>
          <p:nvPr/>
        </p:nvSpPr>
        <p:spPr>
          <a:xfrm>
            <a:off x="5438484" y="934596"/>
            <a:ext cx="7833851" cy="1015663"/>
          </a:xfrm>
          <a:prstGeom prst="rect">
            <a:avLst/>
          </a:prstGeom>
          <a:noFill/>
        </p:spPr>
        <p:txBody>
          <a:bodyPr wrap="square" rtlCol="1">
            <a:spAutoFit/>
          </a:bodyPr>
          <a:lstStyle/>
          <a:p>
            <a:r>
              <a:rPr lang="en-US" sz="2000" dirty="0">
                <a:solidFill>
                  <a:schemeClr val="bg1"/>
                </a:solidFill>
                <a:latin typeface="Share Tech" panose="020B0604020202020204" charset="0"/>
              </a:rPr>
              <a:t>Total Sales</a:t>
            </a:r>
          </a:p>
          <a:p>
            <a:r>
              <a:rPr lang="en-US" sz="2000" dirty="0">
                <a:solidFill>
                  <a:schemeClr val="bg1"/>
                </a:solidFill>
                <a:latin typeface="Share Tech" panose="020B0604020202020204" charset="0"/>
              </a:rPr>
              <a:t>Console</a:t>
            </a:r>
          </a:p>
          <a:p>
            <a:r>
              <a:rPr lang="en-US" sz="2000" dirty="0">
                <a:solidFill>
                  <a:schemeClr val="bg1"/>
                </a:solidFill>
                <a:latin typeface="Share Tech" panose="020B0604020202020204" charset="0"/>
              </a:rPr>
              <a:t>Year</a:t>
            </a:r>
            <a:endParaRPr lang="he-IL" sz="2000" dirty="0">
              <a:solidFill>
                <a:schemeClr val="bg1"/>
              </a:solidFill>
              <a:latin typeface="Share Tech" panose="020B0604020202020204" charset="0"/>
            </a:endParaRPr>
          </a:p>
        </p:txBody>
      </p:sp>
    </p:spTree>
    <p:extLst>
      <p:ext uri="{BB962C8B-B14F-4D97-AF65-F5344CB8AC3E}">
        <p14:creationId xmlns:p14="http://schemas.microsoft.com/office/powerpoint/2010/main" val="292129495"/>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292608" y="288216"/>
            <a:ext cx="4572000" cy="1077218"/>
          </a:xfrm>
          <a:prstGeom prst="rect">
            <a:avLst/>
          </a:prstGeom>
          <a:noFill/>
        </p:spPr>
        <p:txBody>
          <a:bodyPr wrap="square">
            <a:spAutoFit/>
          </a:bodyPr>
          <a:lstStyle/>
          <a:p>
            <a:pPr algn="ctr"/>
            <a:r>
              <a:rPr lang="en-US" sz="3200" b="1" dirty="0">
                <a:solidFill>
                  <a:schemeClr val="lt1"/>
                </a:solidFill>
                <a:latin typeface="Share Tech"/>
              </a:rPr>
              <a:t>Multivariate Analysis</a:t>
            </a:r>
            <a:br>
              <a:rPr lang="en-US" sz="3200" b="1" dirty="0">
                <a:solidFill>
                  <a:schemeClr val="lt1"/>
                </a:solidFill>
                <a:latin typeface="Share Tech"/>
              </a:rPr>
            </a:br>
            <a:endParaRPr lang="en-US" sz="3200" b="1" dirty="0">
              <a:solidFill>
                <a:schemeClr val="lt1"/>
              </a:solidFill>
              <a:latin typeface="Share Tech"/>
              <a:sym typeface="Share Tech"/>
            </a:endParaRPr>
          </a:p>
        </p:txBody>
      </p:sp>
      <p:pic>
        <p:nvPicPr>
          <p:cNvPr id="7" name="תמונה 6">
            <a:extLst>
              <a:ext uri="{FF2B5EF4-FFF2-40B4-BE49-F238E27FC236}">
                <a16:creationId xmlns:a16="http://schemas.microsoft.com/office/drawing/2014/main" id="{EC23C848-1744-7020-B0C3-099ABF4C6189}"/>
              </a:ext>
            </a:extLst>
          </p:cNvPr>
          <p:cNvPicPr>
            <a:picLocks noChangeAspect="1"/>
          </p:cNvPicPr>
          <p:nvPr/>
        </p:nvPicPr>
        <p:blipFill>
          <a:blip r:embed="rId3"/>
          <a:stretch>
            <a:fillRect/>
          </a:stretch>
        </p:blipFill>
        <p:spPr>
          <a:xfrm>
            <a:off x="1596344" y="2024999"/>
            <a:ext cx="2830285" cy="2830285"/>
          </a:xfrm>
          <a:prstGeom prst="rect">
            <a:avLst/>
          </a:prstGeom>
        </p:spPr>
      </p:pic>
      <p:pic>
        <p:nvPicPr>
          <p:cNvPr id="8" name="תמונה 7">
            <a:extLst>
              <a:ext uri="{FF2B5EF4-FFF2-40B4-BE49-F238E27FC236}">
                <a16:creationId xmlns:a16="http://schemas.microsoft.com/office/drawing/2014/main" id="{1DFC650E-FFF9-A3F5-790B-9C109B9D22DD}"/>
              </a:ext>
            </a:extLst>
          </p:cNvPr>
          <p:cNvPicPr>
            <a:picLocks noChangeAspect="1"/>
          </p:cNvPicPr>
          <p:nvPr/>
        </p:nvPicPr>
        <p:blipFill>
          <a:blip r:embed="rId4"/>
          <a:stretch>
            <a:fillRect/>
          </a:stretch>
        </p:blipFill>
        <p:spPr>
          <a:xfrm>
            <a:off x="6035271" y="2024998"/>
            <a:ext cx="2830285" cy="2830285"/>
          </a:xfrm>
          <a:prstGeom prst="rect">
            <a:avLst/>
          </a:prstGeom>
        </p:spPr>
      </p:pic>
      <p:sp>
        <p:nvSpPr>
          <p:cNvPr id="9" name="TextBox 13">
            <a:extLst>
              <a:ext uri="{FF2B5EF4-FFF2-40B4-BE49-F238E27FC236}">
                <a16:creationId xmlns:a16="http://schemas.microsoft.com/office/drawing/2014/main" id="{7E5B9BA6-7EB1-5782-EE4C-241A7E990828}"/>
              </a:ext>
            </a:extLst>
          </p:cNvPr>
          <p:cNvSpPr txBox="1"/>
          <p:nvPr/>
        </p:nvSpPr>
        <p:spPr>
          <a:xfrm>
            <a:off x="1593180" y="931933"/>
            <a:ext cx="7833851" cy="1015663"/>
          </a:xfrm>
          <a:prstGeom prst="rect">
            <a:avLst/>
          </a:prstGeom>
          <a:noFill/>
        </p:spPr>
        <p:txBody>
          <a:bodyPr wrap="square" rtlCol="1">
            <a:spAutoFit/>
          </a:bodyPr>
          <a:lstStyle/>
          <a:p>
            <a:r>
              <a:rPr lang="en-US" sz="2000" dirty="0">
                <a:solidFill>
                  <a:schemeClr val="bg1"/>
                </a:solidFill>
                <a:latin typeface="Share Tech" panose="020B0604020202020204" charset="0"/>
              </a:rPr>
              <a:t>Total Sales</a:t>
            </a:r>
          </a:p>
          <a:p>
            <a:r>
              <a:rPr lang="en-US" sz="2000" dirty="0">
                <a:solidFill>
                  <a:schemeClr val="bg1"/>
                </a:solidFill>
                <a:latin typeface="Share Tech" panose="020B0604020202020204" charset="0"/>
              </a:rPr>
              <a:t>Console</a:t>
            </a:r>
          </a:p>
          <a:p>
            <a:r>
              <a:rPr lang="en-US" sz="2000" dirty="0">
                <a:solidFill>
                  <a:schemeClr val="bg1"/>
                </a:solidFill>
                <a:latin typeface="Share Tech" panose="020B0604020202020204" charset="0"/>
              </a:rPr>
              <a:t>Genre</a:t>
            </a:r>
            <a:endParaRPr lang="he-IL" sz="2000" dirty="0">
              <a:solidFill>
                <a:schemeClr val="bg1"/>
              </a:solidFill>
              <a:latin typeface="Share Tech" panose="020B0604020202020204" charset="0"/>
            </a:endParaRPr>
          </a:p>
        </p:txBody>
      </p:sp>
      <p:sp>
        <p:nvSpPr>
          <p:cNvPr id="10" name="TextBox 13">
            <a:extLst>
              <a:ext uri="{FF2B5EF4-FFF2-40B4-BE49-F238E27FC236}">
                <a16:creationId xmlns:a16="http://schemas.microsoft.com/office/drawing/2014/main" id="{1062C4E4-0BEC-6D77-A422-6401B085D799}"/>
              </a:ext>
            </a:extLst>
          </p:cNvPr>
          <p:cNvSpPr txBox="1"/>
          <p:nvPr/>
        </p:nvSpPr>
        <p:spPr>
          <a:xfrm>
            <a:off x="5958874" y="931932"/>
            <a:ext cx="7833851" cy="1015663"/>
          </a:xfrm>
          <a:prstGeom prst="rect">
            <a:avLst/>
          </a:prstGeom>
          <a:noFill/>
        </p:spPr>
        <p:txBody>
          <a:bodyPr wrap="square" rtlCol="1">
            <a:spAutoFit/>
          </a:bodyPr>
          <a:lstStyle/>
          <a:p>
            <a:r>
              <a:rPr lang="en-US" sz="2000" dirty="0">
                <a:solidFill>
                  <a:schemeClr val="bg1"/>
                </a:solidFill>
                <a:latin typeface="Share Tech" panose="020B0604020202020204" charset="0"/>
              </a:rPr>
              <a:t>Total Sales</a:t>
            </a:r>
          </a:p>
          <a:p>
            <a:r>
              <a:rPr lang="en-US" sz="2000" dirty="0">
                <a:solidFill>
                  <a:schemeClr val="bg1"/>
                </a:solidFill>
                <a:latin typeface="Share Tech" panose="020B0604020202020204" charset="0"/>
              </a:rPr>
              <a:t>Year</a:t>
            </a:r>
          </a:p>
          <a:p>
            <a:r>
              <a:rPr lang="en-US" sz="2000" dirty="0">
                <a:solidFill>
                  <a:schemeClr val="bg1"/>
                </a:solidFill>
                <a:latin typeface="Share Tech" panose="020B0604020202020204" charset="0"/>
              </a:rPr>
              <a:t>Publisher</a:t>
            </a:r>
            <a:endParaRPr lang="he-IL" sz="2000" dirty="0">
              <a:solidFill>
                <a:schemeClr val="bg1"/>
              </a:solidFill>
              <a:latin typeface="Share Tech" panose="020B0604020202020204" charset="0"/>
            </a:endParaRPr>
          </a:p>
        </p:txBody>
      </p:sp>
    </p:spTree>
    <p:extLst>
      <p:ext uri="{BB962C8B-B14F-4D97-AF65-F5344CB8AC3E}">
        <p14:creationId xmlns:p14="http://schemas.microsoft.com/office/powerpoint/2010/main" val="165712253"/>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292608" y="288216"/>
            <a:ext cx="4572000" cy="1077218"/>
          </a:xfrm>
          <a:prstGeom prst="rect">
            <a:avLst/>
          </a:prstGeom>
          <a:noFill/>
        </p:spPr>
        <p:txBody>
          <a:bodyPr wrap="square">
            <a:spAutoFit/>
          </a:bodyPr>
          <a:lstStyle/>
          <a:p>
            <a:pPr algn="ctr"/>
            <a:r>
              <a:rPr lang="en-US" sz="3200" b="1" dirty="0">
                <a:solidFill>
                  <a:schemeClr val="lt1"/>
                </a:solidFill>
                <a:latin typeface="Share Tech"/>
              </a:rPr>
              <a:t>Multivariate Analysis</a:t>
            </a:r>
            <a:br>
              <a:rPr lang="en-US" sz="3200" b="1" dirty="0">
                <a:solidFill>
                  <a:schemeClr val="lt1"/>
                </a:solidFill>
                <a:latin typeface="Share Tech"/>
              </a:rPr>
            </a:br>
            <a:endParaRPr lang="en-US" sz="3200" b="1" dirty="0">
              <a:solidFill>
                <a:schemeClr val="lt1"/>
              </a:solidFill>
              <a:latin typeface="Share Tech"/>
              <a:sym typeface="Share Tech"/>
            </a:endParaRPr>
          </a:p>
        </p:txBody>
      </p:sp>
      <p:pic>
        <p:nvPicPr>
          <p:cNvPr id="2" name="תמונה 1">
            <a:extLst>
              <a:ext uri="{FF2B5EF4-FFF2-40B4-BE49-F238E27FC236}">
                <a16:creationId xmlns:a16="http://schemas.microsoft.com/office/drawing/2014/main" id="{3B261831-A283-2D79-5ABC-F6D700B3BDB9}"/>
              </a:ext>
            </a:extLst>
          </p:cNvPr>
          <p:cNvPicPr>
            <a:picLocks noChangeAspect="1"/>
          </p:cNvPicPr>
          <p:nvPr/>
        </p:nvPicPr>
        <p:blipFill>
          <a:blip r:embed="rId3"/>
          <a:stretch>
            <a:fillRect/>
          </a:stretch>
        </p:blipFill>
        <p:spPr>
          <a:xfrm>
            <a:off x="1460897" y="1503493"/>
            <a:ext cx="6222206" cy="29220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73755715"/>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4" name="Title 1">
            <a:extLst>
              <a:ext uri="{FF2B5EF4-FFF2-40B4-BE49-F238E27FC236}">
                <a16:creationId xmlns:a16="http://schemas.microsoft.com/office/drawing/2014/main" id="{C743D2AC-9552-75B6-C508-7071AFCF0FE7}"/>
              </a:ext>
            </a:extLst>
          </p:cNvPr>
          <p:cNvSpPr txBox="1">
            <a:spLocks/>
          </p:cNvSpPr>
          <p:nvPr/>
        </p:nvSpPr>
        <p:spPr>
          <a:xfrm>
            <a:off x="1674201" y="3117936"/>
            <a:ext cx="5420607" cy="168901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1400" dirty="0">
                <a:solidFill>
                  <a:schemeClr val="bg1"/>
                </a:solidFill>
              </a:rPr>
              <a:t> </a:t>
            </a:r>
            <a:r>
              <a:rPr lang="en-US" sz="3200" b="1" dirty="0">
                <a:solidFill>
                  <a:schemeClr val="bg1"/>
                </a:solidFill>
              </a:rPr>
              <a:t>Inferences</a:t>
            </a:r>
            <a:br>
              <a:rPr lang="en-US" sz="1400" dirty="0">
                <a:solidFill>
                  <a:schemeClr val="bg1"/>
                </a:solidFill>
              </a:rPr>
            </a:br>
            <a:br>
              <a:rPr lang="en-US" sz="1400" dirty="0">
                <a:solidFill>
                  <a:schemeClr val="bg1"/>
                </a:solidFill>
              </a:rPr>
            </a:br>
            <a:r>
              <a:rPr lang="en-US" sz="1400" dirty="0">
                <a:solidFill>
                  <a:schemeClr val="bg1"/>
                </a:solidFill>
              </a:rPr>
              <a:t>Based on our analysis, we can inferred the following conclusions:</a:t>
            </a:r>
            <a:br>
              <a:rPr lang="en-US" sz="1400" dirty="0">
                <a:solidFill>
                  <a:schemeClr val="bg1"/>
                </a:solidFill>
              </a:rPr>
            </a:br>
            <a:br>
              <a:rPr lang="en-US" sz="1400" dirty="0">
                <a:solidFill>
                  <a:schemeClr val="bg1"/>
                </a:solidFill>
              </a:rPr>
            </a:br>
            <a:r>
              <a:rPr lang="en-US" sz="1400" dirty="0">
                <a:solidFill>
                  <a:schemeClr val="accent5"/>
                </a:solidFill>
              </a:rPr>
              <a:t>*</a:t>
            </a:r>
            <a:r>
              <a:rPr lang="en-US" sz="1400" dirty="0">
                <a:solidFill>
                  <a:schemeClr val="bg1"/>
                </a:solidFill>
              </a:rPr>
              <a:t>PS Platform, published in 1994, made the most sales worldwide. </a:t>
            </a:r>
            <a:br>
              <a:rPr lang="en-US" sz="1400" dirty="0">
                <a:solidFill>
                  <a:schemeClr val="bg1"/>
                </a:solidFill>
              </a:rPr>
            </a:br>
            <a:r>
              <a:rPr lang="en-US" sz="1400" dirty="0">
                <a:solidFill>
                  <a:schemeClr val="bg1"/>
                </a:solidFill>
              </a:rPr>
              <a:t>This is echoed by both Japan and EU regions. However, it is a different story in NA, with Call of Duty: Black Ops dominating in north </a:t>
            </a:r>
            <a:r>
              <a:rPr lang="en-US" sz="1400" dirty="0" err="1">
                <a:solidFill>
                  <a:schemeClr val="bg1"/>
                </a:solidFill>
              </a:rPr>
              <a:t>america</a:t>
            </a:r>
            <a:r>
              <a:rPr lang="en-US" sz="1400" dirty="0">
                <a:solidFill>
                  <a:schemeClr val="bg1"/>
                </a:solidFill>
              </a:rPr>
              <a:t> and Grand Theft Auto V in Europe</a:t>
            </a:r>
          </a:p>
          <a:p>
            <a:br>
              <a:rPr lang="en-US" sz="1400" dirty="0">
                <a:solidFill>
                  <a:schemeClr val="bg1"/>
                </a:solidFill>
              </a:rPr>
            </a:br>
            <a:r>
              <a:rPr lang="en-US" sz="1400" dirty="0">
                <a:solidFill>
                  <a:schemeClr val="accent5"/>
                </a:solidFill>
              </a:rPr>
              <a:t>*</a:t>
            </a:r>
            <a:r>
              <a:rPr lang="en-US" sz="1400" dirty="0">
                <a:solidFill>
                  <a:schemeClr val="bg1"/>
                </a:solidFill>
              </a:rPr>
              <a:t>50% of top 10 games utilized the PS Platform, making it one of the most successful consoles. </a:t>
            </a:r>
            <a:br>
              <a:rPr lang="en-US" sz="1400" dirty="0">
                <a:solidFill>
                  <a:schemeClr val="bg1"/>
                </a:solidFill>
              </a:rPr>
            </a:br>
            <a:r>
              <a:rPr lang="en-US" sz="1400" dirty="0">
                <a:solidFill>
                  <a:schemeClr val="bg1"/>
                </a:solidFill>
              </a:rPr>
              <a:t>This could be because of the fact that the PS system was one of the most innovative consoles of its time.</a:t>
            </a:r>
          </a:p>
          <a:p>
            <a:br>
              <a:rPr lang="en-US" sz="1400" dirty="0">
                <a:solidFill>
                  <a:schemeClr val="bg1"/>
                </a:solidFill>
              </a:rPr>
            </a:br>
            <a:r>
              <a:rPr lang="en-US" sz="1400" dirty="0">
                <a:solidFill>
                  <a:schemeClr val="accent5"/>
                </a:solidFill>
              </a:rPr>
              <a:t>*</a:t>
            </a:r>
            <a:r>
              <a:rPr lang="en-US" sz="1400" dirty="0">
                <a:solidFill>
                  <a:schemeClr val="bg1"/>
                </a:solidFill>
              </a:rPr>
              <a:t>Action, Sports and Role-Playing are the most popular genres with high game titles as well as high global sales made</a:t>
            </a:r>
            <a:br>
              <a:rPr lang="en-US" sz="1400" dirty="0">
                <a:solidFill>
                  <a:schemeClr val="bg1"/>
                </a:solidFill>
              </a:rPr>
            </a:br>
            <a:r>
              <a:rPr lang="en-US" sz="1400" dirty="0">
                <a:solidFill>
                  <a:schemeClr val="bg1"/>
                </a:solidFill>
              </a:rPr>
              <a:t>Nintendo snatched the spot for the Publisher that made the most global sales. </a:t>
            </a:r>
            <a:br>
              <a:rPr lang="en-US" sz="1400" dirty="0">
                <a:solidFill>
                  <a:schemeClr val="bg1"/>
                </a:solidFill>
              </a:rPr>
            </a:br>
            <a:r>
              <a:rPr lang="en-US" sz="1400" dirty="0">
                <a:solidFill>
                  <a:schemeClr val="bg1"/>
                </a:solidFill>
              </a:rPr>
              <a:t>Unsurprising is the fact that the top sales by developer is Nintendo!</a:t>
            </a:r>
            <a:endParaRPr lang="he-IL" sz="1400" dirty="0">
              <a:solidFill>
                <a:schemeClr val="bg1"/>
              </a:solidFill>
            </a:endParaRPr>
          </a:p>
        </p:txBody>
      </p:sp>
    </p:spTree>
    <p:extLst>
      <p:ext uri="{BB962C8B-B14F-4D97-AF65-F5344CB8AC3E}">
        <p14:creationId xmlns:p14="http://schemas.microsoft.com/office/powerpoint/2010/main" val="3187497439"/>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29"/>
          <p:cNvSpPr txBox="1">
            <a:spLocks noGrp="1"/>
          </p:cNvSpPr>
          <p:nvPr>
            <p:ph type="ctrTitle" idx="4"/>
          </p:nvPr>
        </p:nvSpPr>
        <p:spPr>
          <a:xfrm>
            <a:off x="618825" y="411675"/>
            <a:ext cx="615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RESEARCH QUESTION</a:t>
            </a:r>
            <a:endParaRPr dirty="0"/>
          </a:p>
        </p:txBody>
      </p:sp>
      <p:sp>
        <p:nvSpPr>
          <p:cNvPr id="572" name="Google Shape;572;p29"/>
          <p:cNvSpPr txBox="1">
            <a:spLocks noGrp="1"/>
          </p:cNvSpPr>
          <p:nvPr>
            <p:ph type="ctrTitle"/>
          </p:nvPr>
        </p:nvSpPr>
        <p:spPr>
          <a:xfrm>
            <a:off x="931234" y="1196026"/>
            <a:ext cx="1137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Success</a:t>
            </a:r>
            <a:endParaRPr dirty="0"/>
          </a:p>
        </p:txBody>
      </p:sp>
      <p:sp>
        <p:nvSpPr>
          <p:cNvPr id="573" name="Google Shape;573;p29"/>
          <p:cNvSpPr txBox="1">
            <a:spLocks noGrp="1"/>
          </p:cNvSpPr>
          <p:nvPr>
            <p:ph type="subTitle" idx="1"/>
          </p:nvPr>
        </p:nvSpPr>
        <p:spPr>
          <a:xfrm>
            <a:off x="931245" y="1684093"/>
            <a:ext cx="7256433"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chose a topic that we like games and marketing We investigated whether it is possible to predict the success of a game only based on initial data such as genre, manufacturer, developer, year and month of game release, and more. </a:t>
            </a:r>
          </a:p>
          <a:p>
            <a:pPr marL="0" lvl="0" indent="0" algn="l" rtl="0">
              <a:spcBef>
                <a:spcPts val="0"/>
              </a:spcBef>
              <a:spcAft>
                <a:spcPts val="0"/>
              </a:spcAft>
              <a:buNone/>
            </a:pPr>
            <a:r>
              <a:rPr lang="en-US" dirty="0"/>
              <a:t>This forecast is important for companies and game makers to adopt the new products they develop according to the market</a:t>
            </a:r>
            <a:endParaRPr dirty="0"/>
          </a:p>
        </p:txBody>
      </p:sp>
      <p:sp>
        <p:nvSpPr>
          <p:cNvPr id="574" name="Google Shape;574;p29"/>
          <p:cNvSpPr txBox="1">
            <a:spLocks noGrp="1"/>
          </p:cNvSpPr>
          <p:nvPr>
            <p:ph type="ctrTitle" idx="2"/>
          </p:nvPr>
        </p:nvSpPr>
        <p:spPr>
          <a:xfrm>
            <a:off x="7050379" y="1196025"/>
            <a:ext cx="1137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Fail</a:t>
            </a:r>
            <a:endParaRPr dirty="0"/>
          </a:p>
        </p:txBody>
      </p:sp>
      <p:grpSp>
        <p:nvGrpSpPr>
          <p:cNvPr id="576" name="Google Shape;576;p29"/>
          <p:cNvGrpSpPr/>
          <p:nvPr/>
        </p:nvGrpSpPr>
        <p:grpSpPr>
          <a:xfrm>
            <a:off x="2466797" y="2837754"/>
            <a:ext cx="4594825" cy="1842617"/>
            <a:chOff x="3834069" y="2439811"/>
            <a:chExt cx="2413629" cy="967914"/>
          </a:xfrm>
        </p:grpSpPr>
        <p:grpSp>
          <p:nvGrpSpPr>
            <p:cNvPr id="577" name="Google Shape;577;p29"/>
            <p:cNvGrpSpPr/>
            <p:nvPr/>
          </p:nvGrpSpPr>
          <p:grpSpPr>
            <a:xfrm>
              <a:off x="4960453" y="2469658"/>
              <a:ext cx="1287244" cy="885527"/>
              <a:chOff x="4960453" y="2469658"/>
              <a:chExt cx="1287244" cy="885527"/>
            </a:xfrm>
          </p:grpSpPr>
          <p:sp>
            <p:nvSpPr>
              <p:cNvPr id="578" name="Google Shape;578;p29"/>
              <p:cNvSpPr/>
              <p:nvPr/>
            </p:nvSpPr>
            <p:spPr>
              <a:xfrm>
                <a:off x="4960453" y="3257061"/>
                <a:ext cx="1287244" cy="98124"/>
              </a:xfrm>
              <a:custGeom>
                <a:avLst/>
                <a:gdLst/>
                <a:ahLst/>
                <a:cxnLst/>
                <a:rect l="l" t="t" r="r" b="b"/>
                <a:pathLst>
                  <a:path w="42851" h="6286" extrusionOk="0">
                    <a:moveTo>
                      <a:pt x="0" y="1"/>
                    </a:moveTo>
                    <a:lnTo>
                      <a:pt x="0" y="6286"/>
                    </a:lnTo>
                    <a:lnTo>
                      <a:pt x="42851" y="6286"/>
                    </a:lnTo>
                    <a:lnTo>
                      <a:pt x="4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a:off x="4960454" y="3099580"/>
                <a:ext cx="1051349" cy="98140"/>
              </a:xfrm>
              <a:custGeom>
                <a:avLst/>
                <a:gdLst/>
                <a:ahLst/>
                <a:cxnLst/>
                <a:rect l="l" t="t" r="r" b="b"/>
                <a:pathLst>
                  <a:path w="42851" h="6286" extrusionOk="0">
                    <a:moveTo>
                      <a:pt x="0" y="0"/>
                    </a:moveTo>
                    <a:lnTo>
                      <a:pt x="0" y="6285"/>
                    </a:lnTo>
                    <a:lnTo>
                      <a:pt x="42851" y="6285"/>
                    </a:lnTo>
                    <a:lnTo>
                      <a:pt x="428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29"/>
            <p:cNvGrpSpPr/>
            <p:nvPr/>
          </p:nvGrpSpPr>
          <p:grpSpPr>
            <a:xfrm>
              <a:off x="3834069" y="2469658"/>
              <a:ext cx="1129846" cy="885527"/>
              <a:chOff x="3834069" y="2469658"/>
              <a:chExt cx="1129846" cy="885527"/>
            </a:xfrm>
          </p:grpSpPr>
          <p:sp>
            <p:nvSpPr>
              <p:cNvPr id="585" name="Google Shape;585;p29"/>
              <p:cNvSpPr/>
              <p:nvPr/>
            </p:nvSpPr>
            <p:spPr>
              <a:xfrm>
                <a:off x="3834069" y="3257061"/>
                <a:ext cx="1129846"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a:off x="4093459" y="3099580"/>
                <a:ext cx="870365" cy="98140"/>
              </a:xfrm>
              <a:custGeom>
                <a:avLst/>
                <a:gdLst/>
                <a:ahLst/>
                <a:cxnLst/>
                <a:rect l="l" t="t" r="r" b="b"/>
                <a:pathLst>
                  <a:path w="42854" h="6286" extrusionOk="0">
                    <a:moveTo>
                      <a:pt x="0" y="0"/>
                    </a:moveTo>
                    <a:lnTo>
                      <a:pt x="0" y="6285"/>
                    </a:lnTo>
                    <a:lnTo>
                      <a:pt x="42854" y="6285"/>
                    </a:lnTo>
                    <a:lnTo>
                      <a:pt x="428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 name="Google Shape;591;p2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chemeClr val="lt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2" name="Google Shape;592;p29"/>
          <p:cNvCxnSpPr>
            <a:cxnSpLocks/>
            <a:stCxn id="572" idx="1"/>
          </p:cNvCxnSpPr>
          <p:nvPr/>
        </p:nvCxnSpPr>
        <p:spPr>
          <a:xfrm rot="10800000" flipH="1" flipV="1">
            <a:off x="931234" y="1484926"/>
            <a:ext cx="2543700" cy="2202000"/>
          </a:xfrm>
          <a:prstGeom prst="bentConnector3">
            <a:avLst>
              <a:gd name="adj1" fmla="val -8987"/>
            </a:avLst>
          </a:prstGeom>
          <a:noFill/>
          <a:ln w="9525" cap="flat" cmpd="sng">
            <a:solidFill>
              <a:schemeClr val="accent2"/>
            </a:solidFill>
            <a:prstDash val="solid"/>
            <a:round/>
            <a:headEnd type="none" w="med" len="med"/>
            <a:tailEnd type="none" w="med" len="med"/>
          </a:ln>
        </p:spPr>
      </p:cxnSp>
      <p:cxnSp>
        <p:nvCxnSpPr>
          <p:cNvPr id="593" name="Google Shape;593;p29"/>
          <p:cNvCxnSpPr>
            <a:cxnSpLocks/>
          </p:cNvCxnSpPr>
          <p:nvPr/>
        </p:nvCxnSpPr>
        <p:spPr>
          <a:xfrm flipH="1">
            <a:off x="6956172" y="1484925"/>
            <a:ext cx="1146600" cy="2563800"/>
          </a:xfrm>
          <a:prstGeom prst="bentConnector4">
            <a:avLst>
              <a:gd name="adj1" fmla="val -20768"/>
              <a:gd name="adj2" fmla="val 100183"/>
            </a:avLst>
          </a:prstGeom>
          <a:noFill/>
          <a:ln w="9525" cap="flat" cmpd="sng">
            <a:solidFill>
              <a:schemeClr val="accent3"/>
            </a:solidFill>
            <a:prstDash val="solid"/>
            <a:round/>
            <a:headEnd type="none" w="med" len="med"/>
            <a:tailEnd type="none" w="med" len="med"/>
          </a:ln>
        </p:spPr>
      </p:cxnSp>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92"/>
                                        </p:tgtEl>
                                        <p:attrNameLst>
                                          <p:attrName>style.visibility</p:attrName>
                                        </p:attrNameLst>
                                      </p:cBhvr>
                                      <p:to>
                                        <p:strVal val="visible"/>
                                      </p:to>
                                    </p:set>
                                    <p:animEffect transition="in" filter="fade">
                                      <p:cBhvr>
                                        <p:cTn id="7" dur="1000"/>
                                        <p:tgtEl>
                                          <p:spTgt spid="592"/>
                                        </p:tgtEl>
                                      </p:cBhvr>
                                    </p:animEffect>
                                    <p:anim calcmode="lin" valueType="num">
                                      <p:cBhvr>
                                        <p:cTn id="8" dur="1000" fill="hold"/>
                                        <p:tgtEl>
                                          <p:spTgt spid="592"/>
                                        </p:tgtEl>
                                        <p:attrNameLst>
                                          <p:attrName>ppt_x</p:attrName>
                                        </p:attrNameLst>
                                      </p:cBhvr>
                                      <p:tavLst>
                                        <p:tav tm="0">
                                          <p:val>
                                            <p:strVal val="#ppt_x"/>
                                          </p:val>
                                        </p:tav>
                                        <p:tav tm="100000">
                                          <p:val>
                                            <p:strVal val="#ppt_x"/>
                                          </p:val>
                                        </p:tav>
                                      </p:tavLst>
                                    </p:anim>
                                    <p:anim calcmode="lin" valueType="num">
                                      <p:cBhvr>
                                        <p:cTn id="9" dur="1000" fill="hold"/>
                                        <p:tgtEl>
                                          <p:spTgt spid="59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72"/>
                                        </p:tgtEl>
                                        <p:attrNameLst>
                                          <p:attrName>style.visibility</p:attrName>
                                        </p:attrNameLst>
                                      </p:cBhvr>
                                      <p:to>
                                        <p:strVal val="visible"/>
                                      </p:to>
                                    </p:set>
                                    <p:animEffect transition="in" filter="fade">
                                      <p:cBhvr>
                                        <p:cTn id="12" dur="1000"/>
                                        <p:tgtEl>
                                          <p:spTgt spid="572"/>
                                        </p:tgtEl>
                                      </p:cBhvr>
                                    </p:animEffect>
                                    <p:anim calcmode="lin" valueType="num">
                                      <p:cBhvr>
                                        <p:cTn id="13" dur="1000" fill="hold"/>
                                        <p:tgtEl>
                                          <p:spTgt spid="572"/>
                                        </p:tgtEl>
                                        <p:attrNameLst>
                                          <p:attrName>ppt_x</p:attrName>
                                        </p:attrNameLst>
                                      </p:cBhvr>
                                      <p:tavLst>
                                        <p:tav tm="0">
                                          <p:val>
                                            <p:strVal val="#ppt_x"/>
                                          </p:val>
                                        </p:tav>
                                        <p:tav tm="100000">
                                          <p:val>
                                            <p:strVal val="#ppt_x"/>
                                          </p:val>
                                        </p:tav>
                                      </p:tavLst>
                                    </p:anim>
                                    <p:anim calcmode="lin" valueType="num">
                                      <p:cBhvr>
                                        <p:cTn id="14" dur="1000" fill="hold"/>
                                        <p:tgtEl>
                                          <p:spTgt spid="57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74"/>
                                        </p:tgtEl>
                                        <p:attrNameLst>
                                          <p:attrName>style.visibility</p:attrName>
                                        </p:attrNameLst>
                                      </p:cBhvr>
                                      <p:to>
                                        <p:strVal val="visible"/>
                                      </p:to>
                                    </p:set>
                                    <p:animEffect transition="in" filter="fade">
                                      <p:cBhvr>
                                        <p:cTn id="17" dur="1000"/>
                                        <p:tgtEl>
                                          <p:spTgt spid="574"/>
                                        </p:tgtEl>
                                      </p:cBhvr>
                                    </p:animEffect>
                                    <p:anim calcmode="lin" valueType="num">
                                      <p:cBhvr>
                                        <p:cTn id="18" dur="1000" fill="hold"/>
                                        <p:tgtEl>
                                          <p:spTgt spid="574"/>
                                        </p:tgtEl>
                                        <p:attrNameLst>
                                          <p:attrName>ppt_x</p:attrName>
                                        </p:attrNameLst>
                                      </p:cBhvr>
                                      <p:tavLst>
                                        <p:tav tm="0">
                                          <p:val>
                                            <p:strVal val="#ppt_x"/>
                                          </p:val>
                                        </p:tav>
                                        <p:tav tm="100000">
                                          <p:val>
                                            <p:strVal val="#ppt_x"/>
                                          </p:val>
                                        </p:tav>
                                      </p:tavLst>
                                    </p:anim>
                                    <p:anim calcmode="lin" valueType="num">
                                      <p:cBhvr>
                                        <p:cTn id="19" dur="1000" fill="hold"/>
                                        <p:tgtEl>
                                          <p:spTgt spid="57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76"/>
                                        </p:tgtEl>
                                        <p:attrNameLst>
                                          <p:attrName>style.visibility</p:attrName>
                                        </p:attrNameLst>
                                      </p:cBhvr>
                                      <p:to>
                                        <p:strVal val="visible"/>
                                      </p:to>
                                    </p:set>
                                    <p:animEffect transition="in" filter="fade">
                                      <p:cBhvr>
                                        <p:cTn id="22" dur="1000"/>
                                        <p:tgtEl>
                                          <p:spTgt spid="576"/>
                                        </p:tgtEl>
                                      </p:cBhvr>
                                    </p:animEffect>
                                    <p:anim calcmode="lin" valueType="num">
                                      <p:cBhvr>
                                        <p:cTn id="23" dur="1000" fill="hold"/>
                                        <p:tgtEl>
                                          <p:spTgt spid="576"/>
                                        </p:tgtEl>
                                        <p:attrNameLst>
                                          <p:attrName>ppt_x</p:attrName>
                                        </p:attrNameLst>
                                      </p:cBhvr>
                                      <p:tavLst>
                                        <p:tav tm="0">
                                          <p:val>
                                            <p:strVal val="#ppt_x"/>
                                          </p:val>
                                        </p:tav>
                                        <p:tav tm="100000">
                                          <p:val>
                                            <p:strVal val="#ppt_x"/>
                                          </p:val>
                                        </p:tav>
                                      </p:tavLst>
                                    </p:anim>
                                    <p:anim calcmode="lin" valueType="num">
                                      <p:cBhvr>
                                        <p:cTn id="24" dur="1000" fill="hold"/>
                                        <p:tgtEl>
                                          <p:spTgt spid="57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93"/>
                                        </p:tgtEl>
                                        <p:attrNameLst>
                                          <p:attrName>style.visibility</p:attrName>
                                        </p:attrNameLst>
                                      </p:cBhvr>
                                      <p:to>
                                        <p:strVal val="visible"/>
                                      </p:to>
                                    </p:set>
                                    <p:animEffect transition="in" filter="fade">
                                      <p:cBhvr>
                                        <p:cTn id="27" dur="1000"/>
                                        <p:tgtEl>
                                          <p:spTgt spid="593"/>
                                        </p:tgtEl>
                                      </p:cBhvr>
                                    </p:animEffect>
                                    <p:anim calcmode="lin" valueType="num">
                                      <p:cBhvr>
                                        <p:cTn id="28" dur="1000" fill="hold"/>
                                        <p:tgtEl>
                                          <p:spTgt spid="593"/>
                                        </p:tgtEl>
                                        <p:attrNameLst>
                                          <p:attrName>ppt_x</p:attrName>
                                        </p:attrNameLst>
                                      </p:cBhvr>
                                      <p:tavLst>
                                        <p:tav tm="0">
                                          <p:val>
                                            <p:strVal val="#ppt_x"/>
                                          </p:val>
                                        </p:tav>
                                        <p:tav tm="100000">
                                          <p:val>
                                            <p:strVal val="#ppt_x"/>
                                          </p:val>
                                        </p:tav>
                                      </p:tavLst>
                                    </p:anim>
                                    <p:anim calcmode="lin" valueType="num">
                                      <p:cBhvr>
                                        <p:cTn id="29" dur="1000" fill="hold"/>
                                        <p:tgtEl>
                                          <p:spTgt spid="593"/>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42" presetClass="entr" presetSubtype="0" fill="hold" grpId="0" nodeType="afterEffect">
                                  <p:stCondLst>
                                    <p:cond delay="0"/>
                                  </p:stCondLst>
                                  <p:childTnLst>
                                    <p:set>
                                      <p:cBhvr>
                                        <p:cTn id="32" dur="1" fill="hold">
                                          <p:stCondLst>
                                            <p:cond delay="0"/>
                                          </p:stCondLst>
                                        </p:cTn>
                                        <p:tgtEl>
                                          <p:spTgt spid="573">
                                            <p:txEl>
                                              <p:pRg st="0" end="0"/>
                                            </p:txEl>
                                          </p:spTgt>
                                        </p:tgtEl>
                                        <p:attrNameLst>
                                          <p:attrName>style.visibility</p:attrName>
                                        </p:attrNameLst>
                                      </p:cBhvr>
                                      <p:to>
                                        <p:strVal val="visible"/>
                                      </p:to>
                                    </p:set>
                                    <p:animEffect transition="in" filter="fade">
                                      <p:cBhvr>
                                        <p:cTn id="33" dur="1000"/>
                                        <p:tgtEl>
                                          <p:spTgt spid="573">
                                            <p:txEl>
                                              <p:pRg st="0" end="0"/>
                                            </p:txEl>
                                          </p:spTgt>
                                        </p:tgtEl>
                                      </p:cBhvr>
                                    </p:animEffect>
                                    <p:anim calcmode="lin" valueType="num">
                                      <p:cBhvr>
                                        <p:cTn id="34" dur="1000" fill="hold"/>
                                        <p:tgtEl>
                                          <p:spTgt spid="573">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573">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42" presetClass="entr" presetSubtype="0" fill="hold" grpId="0" nodeType="afterEffect">
                                  <p:stCondLst>
                                    <p:cond delay="0"/>
                                  </p:stCondLst>
                                  <p:childTnLst>
                                    <p:set>
                                      <p:cBhvr>
                                        <p:cTn id="38" dur="1" fill="hold">
                                          <p:stCondLst>
                                            <p:cond delay="0"/>
                                          </p:stCondLst>
                                        </p:cTn>
                                        <p:tgtEl>
                                          <p:spTgt spid="573">
                                            <p:txEl>
                                              <p:pRg st="1" end="1"/>
                                            </p:txEl>
                                          </p:spTgt>
                                        </p:tgtEl>
                                        <p:attrNameLst>
                                          <p:attrName>style.visibility</p:attrName>
                                        </p:attrNameLst>
                                      </p:cBhvr>
                                      <p:to>
                                        <p:strVal val="visible"/>
                                      </p:to>
                                    </p:set>
                                    <p:animEffect transition="in" filter="fade">
                                      <p:cBhvr>
                                        <p:cTn id="39" dur="1000"/>
                                        <p:tgtEl>
                                          <p:spTgt spid="573">
                                            <p:txEl>
                                              <p:pRg st="1" end="1"/>
                                            </p:txEl>
                                          </p:spTgt>
                                        </p:tgtEl>
                                      </p:cBhvr>
                                    </p:animEffect>
                                    <p:anim calcmode="lin" valueType="num">
                                      <p:cBhvr>
                                        <p:cTn id="40" dur="1000" fill="hold"/>
                                        <p:tgtEl>
                                          <p:spTgt spid="573">
                                            <p:txEl>
                                              <p:pRg st="1" end="1"/>
                                            </p:txEl>
                                          </p:spTgt>
                                        </p:tgtEl>
                                        <p:attrNameLst>
                                          <p:attrName>ppt_x</p:attrName>
                                        </p:attrNameLst>
                                      </p:cBhvr>
                                      <p:tavLst>
                                        <p:tav tm="0">
                                          <p:val>
                                            <p:strVal val="#ppt_x"/>
                                          </p:val>
                                        </p:tav>
                                        <p:tav tm="100000">
                                          <p:val>
                                            <p:strVal val="#ppt_x"/>
                                          </p:val>
                                        </p:tav>
                                      </p:tavLst>
                                    </p:anim>
                                    <p:anim calcmode="lin" valueType="num">
                                      <p:cBhvr>
                                        <p:cTn id="41" dur="1000" fill="hold"/>
                                        <p:tgtEl>
                                          <p:spTgt spid="57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 grpId="0"/>
      <p:bldP spid="573" grpId="0" build="p"/>
      <p:bldP spid="57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4" name="Title 1">
            <a:extLst>
              <a:ext uri="{FF2B5EF4-FFF2-40B4-BE49-F238E27FC236}">
                <a16:creationId xmlns:a16="http://schemas.microsoft.com/office/drawing/2014/main" id="{C743D2AC-9552-75B6-C508-7071AFCF0FE7}"/>
              </a:ext>
            </a:extLst>
          </p:cNvPr>
          <p:cNvSpPr txBox="1">
            <a:spLocks/>
          </p:cNvSpPr>
          <p:nvPr/>
        </p:nvSpPr>
        <p:spPr>
          <a:xfrm>
            <a:off x="1649817" y="882740"/>
            <a:ext cx="5420607" cy="168901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1400" dirty="0">
                <a:solidFill>
                  <a:schemeClr val="bg1"/>
                </a:solidFill>
              </a:rPr>
              <a:t> </a:t>
            </a:r>
            <a:r>
              <a:rPr lang="en-US" sz="3200" b="1" dirty="0">
                <a:solidFill>
                  <a:schemeClr val="bg1"/>
                </a:solidFill>
              </a:rPr>
              <a:t>Inferences</a:t>
            </a:r>
            <a:br>
              <a:rPr lang="en-US" sz="1400" dirty="0">
                <a:solidFill>
                  <a:schemeClr val="bg1"/>
                </a:solidFill>
              </a:rPr>
            </a:br>
            <a:br>
              <a:rPr lang="en-US" sz="1400" dirty="0">
                <a:solidFill>
                  <a:schemeClr val="bg1"/>
                </a:solidFill>
              </a:rPr>
            </a:br>
            <a:r>
              <a:rPr lang="en-US" sz="1400" b="0" i="0" dirty="0">
                <a:solidFill>
                  <a:schemeClr val="accent2"/>
                </a:solidFill>
                <a:effectLst/>
                <a:latin typeface="Share Tech" panose="020B0604020202020204" charset="0"/>
              </a:rPr>
              <a:t>*</a:t>
            </a:r>
            <a:r>
              <a:rPr lang="en-US" sz="1400" b="0" i="0" dirty="0">
                <a:solidFill>
                  <a:schemeClr val="bg1"/>
                </a:solidFill>
                <a:effectLst/>
                <a:latin typeface="Share Tech" panose="020B0604020202020204" charset="0"/>
              </a:rPr>
              <a:t>Sports is one of the leading genres in Japan and Europe, compared to NA which it’s  Action &amp; Shooter</a:t>
            </a:r>
          </a:p>
          <a:p>
            <a:endParaRPr lang="en-US" sz="1400" dirty="0">
              <a:solidFill>
                <a:schemeClr val="bg1"/>
              </a:solidFill>
              <a:latin typeface="Share Tech" panose="020B0604020202020204" charset="0"/>
            </a:endParaRPr>
          </a:p>
          <a:p>
            <a:r>
              <a:rPr lang="en-US" sz="1400" b="0" i="0" dirty="0">
                <a:solidFill>
                  <a:schemeClr val="accent2"/>
                </a:solidFill>
                <a:effectLst/>
                <a:latin typeface="Share Tech" panose="020B0604020202020204" charset="0"/>
              </a:rPr>
              <a:t>*</a:t>
            </a:r>
            <a:r>
              <a:rPr lang="en-US" sz="1400" b="0" i="0" dirty="0">
                <a:solidFill>
                  <a:schemeClr val="bg1"/>
                </a:solidFill>
                <a:effectLst/>
                <a:latin typeface="Share Tech" panose="020B0604020202020204" charset="0"/>
              </a:rPr>
              <a:t>PS2 &amp; PS3 Consoles are the most popular platform in global Sales around the world,</a:t>
            </a:r>
            <a:br>
              <a:rPr lang="en-US" sz="1400" b="0" i="0" dirty="0">
                <a:solidFill>
                  <a:schemeClr val="bg1"/>
                </a:solidFill>
                <a:effectLst/>
                <a:latin typeface="Share Tech" panose="020B0604020202020204" charset="0"/>
              </a:rPr>
            </a:br>
            <a:r>
              <a:rPr lang="en-US" sz="1400" b="0" i="0" dirty="0">
                <a:solidFill>
                  <a:schemeClr val="bg1"/>
                </a:solidFill>
                <a:effectLst/>
                <a:latin typeface="Share Tech" panose="020B0604020202020204" charset="0"/>
              </a:rPr>
              <a:t>Compared to PC with the fewest sales although they are the console with the most game releases</a:t>
            </a:r>
            <a:endParaRPr lang="he-IL" sz="1400" dirty="0">
              <a:solidFill>
                <a:schemeClr val="bg1"/>
              </a:solidFill>
            </a:endParaRPr>
          </a:p>
        </p:txBody>
      </p:sp>
    </p:spTree>
    <p:extLst>
      <p:ext uri="{BB962C8B-B14F-4D97-AF65-F5344CB8AC3E}">
        <p14:creationId xmlns:p14="http://schemas.microsoft.com/office/powerpoint/2010/main" val="2231770802"/>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757870" y="2535025"/>
            <a:ext cx="3805755" cy="837300"/>
          </a:xfrm>
          <a:prstGeom prst="rect">
            <a:avLst/>
          </a:prstGeom>
        </p:spPr>
        <p:txBody>
          <a:bodyPr spcFirstLastPara="1" wrap="square" lIns="91425" tIns="91425" rIns="91425" bIns="91425" anchor="b" anchorCtr="0">
            <a:noAutofit/>
          </a:bodyPr>
          <a:lstStyle/>
          <a:p>
            <a:pPr algn="ctr"/>
            <a:r>
              <a:rPr lang="en-US" sz="4800" dirty="0"/>
              <a:t>Machine Learning</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05</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13583" y="3928185"/>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511190821"/>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87"/>
                                        </p:tgtEl>
                                        <p:attrNameLst>
                                          <p:attrName>style.visibility</p:attrName>
                                        </p:attrNameLst>
                                      </p:cBhvr>
                                      <p:to>
                                        <p:strVal val="visible"/>
                                      </p:to>
                                    </p:set>
                                    <p:animEffect transition="in" filter="fade">
                                      <p:cBhvr>
                                        <p:cTn id="7" dur="1000"/>
                                        <p:tgtEl>
                                          <p:spTgt spid="687"/>
                                        </p:tgtEl>
                                      </p:cBhvr>
                                    </p:animEffect>
                                    <p:anim calcmode="lin" valueType="num">
                                      <p:cBhvr>
                                        <p:cTn id="8" dur="1000" fill="hold"/>
                                        <p:tgtEl>
                                          <p:spTgt spid="687"/>
                                        </p:tgtEl>
                                        <p:attrNameLst>
                                          <p:attrName>ppt_x</p:attrName>
                                        </p:attrNameLst>
                                      </p:cBhvr>
                                      <p:tavLst>
                                        <p:tav tm="0">
                                          <p:val>
                                            <p:strVal val="#ppt_x"/>
                                          </p:val>
                                        </p:tav>
                                        <p:tav tm="100000">
                                          <p:val>
                                            <p:strVal val="#ppt_x"/>
                                          </p:val>
                                        </p:tav>
                                      </p:tavLst>
                                    </p:anim>
                                    <p:anim calcmode="lin" valueType="num">
                                      <p:cBhvr>
                                        <p:cTn id="9" dur="1000" fill="hold"/>
                                        <p:tgtEl>
                                          <p:spTgt spid="6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357408" y="242050"/>
            <a:ext cx="4572000" cy="584775"/>
          </a:xfrm>
          <a:prstGeom prst="rect">
            <a:avLst/>
          </a:prstGeom>
          <a:noFill/>
        </p:spPr>
        <p:txBody>
          <a:bodyPr wrap="square">
            <a:spAutoFit/>
          </a:bodyPr>
          <a:lstStyle/>
          <a:p>
            <a:pPr algn="ctr"/>
            <a:r>
              <a:rPr lang="en-US" sz="3200" b="1" dirty="0">
                <a:solidFill>
                  <a:schemeClr val="lt1"/>
                </a:solidFill>
                <a:latin typeface="Share Tech"/>
              </a:rPr>
              <a:t>Our machine learning</a:t>
            </a:r>
            <a:endParaRPr lang="en-US" sz="3200" b="1" dirty="0">
              <a:solidFill>
                <a:schemeClr val="lt1"/>
              </a:solidFill>
              <a:latin typeface="Share Tech"/>
              <a:sym typeface="Share Tech"/>
            </a:endParaRPr>
          </a:p>
        </p:txBody>
      </p:sp>
      <p:sp>
        <p:nvSpPr>
          <p:cNvPr id="22" name="TextBox 13">
            <a:extLst>
              <a:ext uri="{FF2B5EF4-FFF2-40B4-BE49-F238E27FC236}">
                <a16:creationId xmlns:a16="http://schemas.microsoft.com/office/drawing/2014/main" id="{81300063-FDE9-F297-A84F-8DE5E109FED1}"/>
              </a:ext>
            </a:extLst>
          </p:cNvPr>
          <p:cNvSpPr txBox="1"/>
          <p:nvPr/>
        </p:nvSpPr>
        <p:spPr>
          <a:xfrm>
            <a:off x="868453" y="922295"/>
            <a:ext cx="7833851" cy="3847207"/>
          </a:xfrm>
          <a:prstGeom prst="rect">
            <a:avLst/>
          </a:prstGeom>
          <a:noFill/>
        </p:spPr>
        <p:txBody>
          <a:bodyPr wrap="square" rtlCol="1">
            <a:spAutoFit/>
          </a:bodyPr>
          <a:lstStyle/>
          <a:p>
            <a:pPr marL="241300" indent="-215900">
              <a:spcBef>
                <a:spcPts val="300"/>
              </a:spcBef>
              <a:buClr>
                <a:schemeClr val="accent2"/>
              </a:buClr>
              <a:buSzPts val="1400"/>
              <a:buFont typeface="Maven Pro"/>
              <a:buChar char="●"/>
            </a:pPr>
            <a:r>
              <a:rPr lang="en-US" sz="1600" dirty="0">
                <a:solidFill>
                  <a:schemeClr val="lt1"/>
                </a:solidFill>
                <a:latin typeface="Share Tech" panose="020B0604020202020204" charset="0"/>
                <a:sym typeface="Maven Pro"/>
              </a:rPr>
              <a:t>To run machine learning algorithms on our information, we converted all categories from "string" variables to numeric variables.</a:t>
            </a:r>
          </a:p>
          <a:p>
            <a:pPr marL="241300" indent="-215900">
              <a:spcBef>
                <a:spcPts val="300"/>
              </a:spcBef>
              <a:buClr>
                <a:schemeClr val="accent2"/>
              </a:buClr>
              <a:buSzPts val="1400"/>
              <a:buFont typeface="Maven Pro"/>
              <a:buChar char="●"/>
            </a:pPr>
            <a:r>
              <a:rPr lang="en-US" sz="1600" dirty="0">
                <a:solidFill>
                  <a:schemeClr val="lt1"/>
                </a:solidFill>
                <a:latin typeface="Share Tech" panose="020B0604020202020204" charset="0"/>
                <a:sym typeface="Maven Pro"/>
              </a:rPr>
              <a:t>We split the information into tables of "</a:t>
            </a:r>
            <a:r>
              <a:rPr lang="en-US" sz="1600" dirty="0" err="1">
                <a:solidFill>
                  <a:schemeClr val="lt1"/>
                </a:solidFill>
                <a:latin typeface="Share Tech" panose="020B0604020202020204" charset="0"/>
                <a:sym typeface="Maven Pro"/>
              </a:rPr>
              <a:t>x_train</a:t>
            </a:r>
            <a:r>
              <a:rPr lang="en-US" sz="1600" dirty="0">
                <a:solidFill>
                  <a:schemeClr val="lt1"/>
                </a:solidFill>
                <a:latin typeface="Share Tech" panose="020B0604020202020204" charset="0"/>
                <a:sym typeface="Maven Pro"/>
              </a:rPr>
              <a:t>", "</a:t>
            </a:r>
            <a:r>
              <a:rPr lang="en-US" sz="1600" dirty="0" err="1">
                <a:solidFill>
                  <a:schemeClr val="lt1"/>
                </a:solidFill>
                <a:latin typeface="Share Tech" panose="020B0604020202020204" charset="0"/>
                <a:sym typeface="Maven Pro"/>
              </a:rPr>
              <a:t>y_train</a:t>
            </a:r>
            <a:r>
              <a:rPr lang="en-US" sz="1600" dirty="0">
                <a:solidFill>
                  <a:schemeClr val="lt1"/>
                </a:solidFill>
                <a:latin typeface="Share Tech" panose="020B0604020202020204" charset="0"/>
                <a:sym typeface="Maven Pro"/>
              </a:rPr>
              <a:t>", "</a:t>
            </a:r>
            <a:r>
              <a:rPr lang="en-US" sz="1600" dirty="0" err="1">
                <a:solidFill>
                  <a:schemeClr val="lt1"/>
                </a:solidFill>
                <a:latin typeface="Share Tech" panose="020B0604020202020204" charset="0"/>
                <a:sym typeface="Maven Pro"/>
              </a:rPr>
              <a:t>x_test</a:t>
            </a:r>
            <a:r>
              <a:rPr lang="en-US" sz="1600" dirty="0">
                <a:solidFill>
                  <a:schemeClr val="lt1"/>
                </a:solidFill>
                <a:latin typeface="Share Tech" panose="020B0604020202020204" charset="0"/>
                <a:sym typeface="Maven Pro"/>
              </a:rPr>
              <a:t>", "</a:t>
            </a:r>
            <a:r>
              <a:rPr lang="en-US" sz="1600" dirty="0" err="1">
                <a:solidFill>
                  <a:schemeClr val="lt1"/>
                </a:solidFill>
                <a:latin typeface="Share Tech" panose="020B0604020202020204" charset="0"/>
                <a:sym typeface="Maven Pro"/>
              </a:rPr>
              <a:t>y_test</a:t>
            </a:r>
            <a:r>
              <a:rPr lang="en-US" sz="1600" dirty="0">
                <a:solidFill>
                  <a:schemeClr val="lt1"/>
                </a:solidFill>
                <a:latin typeface="Share Tech" panose="020B0604020202020204" charset="0"/>
                <a:sym typeface="Maven Pro"/>
              </a:rPr>
              <a:t>" in a ratio of 0.8 for training and 0.2 for testing.</a:t>
            </a:r>
          </a:p>
          <a:p>
            <a:pPr marL="241300" indent="-215900">
              <a:spcBef>
                <a:spcPts val="300"/>
              </a:spcBef>
              <a:buClr>
                <a:schemeClr val="accent2"/>
              </a:buClr>
              <a:buSzPts val="1400"/>
              <a:buFont typeface="Maven Pro"/>
              <a:buChar char="●"/>
            </a:pPr>
            <a:r>
              <a:rPr lang="en-US" sz="1600" dirty="0">
                <a:solidFill>
                  <a:schemeClr val="lt1"/>
                </a:solidFill>
                <a:latin typeface="Share Tech" panose="020B0604020202020204" charset="0"/>
                <a:sym typeface="Maven Pro"/>
              </a:rPr>
              <a:t>We scaled the data.</a:t>
            </a:r>
          </a:p>
          <a:p>
            <a:pPr marL="241300" indent="-215900">
              <a:spcBef>
                <a:spcPts val="300"/>
              </a:spcBef>
              <a:buClr>
                <a:schemeClr val="accent2"/>
              </a:buClr>
              <a:buSzPts val="1400"/>
              <a:buFont typeface="Maven Pro"/>
              <a:buChar char="●"/>
            </a:pPr>
            <a:r>
              <a:rPr lang="en-US" sz="1600" dirty="0">
                <a:solidFill>
                  <a:schemeClr val="lt1"/>
                </a:solidFill>
                <a:latin typeface="Share Tech" panose="020B0604020202020204" charset="0"/>
                <a:sym typeface="Maven Pro"/>
              </a:rPr>
              <a:t>We calculated the best k for the KNN algorithm.</a:t>
            </a:r>
          </a:p>
          <a:p>
            <a:pPr marL="241300" indent="-215900">
              <a:spcBef>
                <a:spcPts val="300"/>
              </a:spcBef>
              <a:buClr>
                <a:schemeClr val="accent2"/>
              </a:buClr>
              <a:buSzPts val="1400"/>
              <a:buFont typeface="Maven Pro"/>
              <a:buChar char="●"/>
            </a:pPr>
            <a:r>
              <a:rPr lang="en-US" sz="1600" dirty="0">
                <a:solidFill>
                  <a:schemeClr val="lt1"/>
                </a:solidFill>
                <a:latin typeface="Share Tech" panose="020B0604020202020204" charset="0"/>
                <a:sym typeface="Maven Pro"/>
              </a:rPr>
              <a:t>We calculated the best maximum depth and the minimum amount of leaves for the best splitting.</a:t>
            </a:r>
          </a:p>
          <a:p>
            <a:pPr marL="241300" indent="-215900">
              <a:spcBef>
                <a:spcPts val="300"/>
              </a:spcBef>
              <a:buClr>
                <a:schemeClr val="accent2"/>
              </a:buClr>
              <a:buSzPts val="1400"/>
              <a:buFont typeface="Maven Pro"/>
              <a:buChar char="●"/>
            </a:pPr>
            <a:r>
              <a:rPr lang="en-US" sz="1600" dirty="0">
                <a:solidFill>
                  <a:schemeClr val="lt1"/>
                </a:solidFill>
                <a:latin typeface="Share Tech" panose="020B0604020202020204" charset="0"/>
                <a:sym typeface="Maven Pro"/>
              </a:rPr>
              <a:t>We have created a model for each of the following algorithms: "</a:t>
            </a:r>
            <a:r>
              <a:rPr lang="en-US" sz="1600" dirty="0" err="1">
                <a:solidFill>
                  <a:schemeClr val="lt1"/>
                </a:solidFill>
                <a:latin typeface="Share Tech" panose="020B0604020202020204" charset="0"/>
                <a:sym typeface="Maven Pro"/>
              </a:rPr>
              <a:t>logistic_regression</a:t>
            </a:r>
            <a:r>
              <a:rPr lang="en-US" sz="1600" dirty="0">
                <a:solidFill>
                  <a:schemeClr val="lt1"/>
                </a:solidFill>
                <a:latin typeface="Share Tech" panose="020B0604020202020204" charset="0"/>
                <a:sym typeface="Maven Pro"/>
              </a:rPr>
              <a:t>", "</a:t>
            </a:r>
            <a:r>
              <a:rPr lang="en-US" sz="1600" dirty="0" err="1">
                <a:solidFill>
                  <a:schemeClr val="lt1"/>
                </a:solidFill>
                <a:latin typeface="Share Tech" panose="020B0604020202020204" charset="0"/>
                <a:sym typeface="Maven Pro"/>
              </a:rPr>
              <a:t>naive_bayes</a:t>
            </a:r>
            <a:r>
              <a:rPr lang="en-US" sz="1600" dirty="0">
                <a:solidFill>
                  <a:schemeClr val="lt1"/>
                </a:solidFill>
                <a:latin typeface="Share Tech" panose="020B0604020202020204" charset="0"/>
                <a:sym typeface="Maven Pro"/>
              </a:rPr>
              <a:t>", "</a:t>
            </a:r>
            <a:r>
              <a:rPr lang="en-US" sz="1600" dirty="0" err="1">
                <a:solidFill>
                  <a:schemeClr val="lt1"/>
                </a:solidFill>
                <a:latin typeface="Share Tech" panose="020B0604020202020204" charset="0"/>
                <a:sym typeface="Maven Pro"/>
              </a:rPr>
              <a:t>svm</a:t>
            </a:r>
            <a:r>
              <a:rPr lang="en-US" sz="1600" dirty="0">
                <a:solidFill>
                  <a:schemeClr val="lt1"/>
                </a:solidFill>
                <a:latin typeface="Share Tech" panose="020B0604020202020204" charset="0"/>
                <a:sym typeface="Maven Pro"/>
              </a:rPr>
              <a:t>", "</a:t>
            </a:r>
            <a:r>
              <a:rPr lang="en-US" sz="1600" dirty="0" err="1">
                <a:solidFill>
                  <a:schemeClr val="lt1"/>
                </a:solidFill>
                <a:latin typeface="Share Tech" panose="020B0604020202020204" charset="0"/>
                <a:sym typeface="Maven Pro"/>
              </a:rPr>
              <a:t>knn</a:t>
            </a:r>
            <a:r>
              <a:rPr lang="en-US" sz="1600" dirty="0">
                <a:solidFill>
                  <a:schemeClr val="lt1"/>
                </a:solidFill>
                <a:latin typeface="Share Tech" panose="020B0604020202020204" charset="0"/>
                <a:sym typeface="Maven Pro"/>
              </a:rPr>
              <a:t>", "</a:t>
            </a:r>
            <a:r>
              <a:rPr lang="en-US" sz="1600" dirty="0" err="1">
                <a:solidFill>
                  <a:schemeClr val="lt1"/>
                </a:solidFill>
                <a:latin typeface="Share Tech" panose="020B0604020202020204" charset="0"/>
                <a:sym typeface="Maven Pro"/>
              </a:rPr>
              <a:t>decision_tree</a:t>
            </a:r>
            <a:r>
              <a:rPr lang="en-US" sz="1600" dirty="0">
                <a:solidFill>
                  <a:schemeClr val="lt1"/>
                </a:solidFill>
                <a:latin typeface="Share Tech" panose="020B0604020202020204" charset="0"/>
                <a:sym typeface="Maven Pro"/>
              </a:rPr>
              <a:t>"</a:t>
            </a:r>
          </a:p>
          <a:p>
            <a:pPr marL="241300" indent="-215900">
              <a:spcBef>
                <a:spcPts val="300"/>
              </a:spcBef>
              <a:buClr>
                <a:schemeClr val="accent2"/>
              </a:buClr>
              <a:buSzPts val="1400"/>
              <a:buFont typeface="Maven Pro"/>
              <a:buChar char="●"/>
            </a:pPr>
            <a:r>
              <a:rPr lang="en-US" sz="1600" dirty="0">
                <a:solidFill>
                  <a:schemeClr val="lt1"/>
                </a:solidFill>
                <a:latin typeface="Share Tech" panose="020B0604020202020204" charset="0"/>
                <a:sym typeface="Maven Pro"/>
              </a:rPr>
              <a:t>We trained on the information and tested each algorithm individually and compared results of:</a:t>
            </a:r>
          </a:p>
          <a:p>
            <a:pPr marL="241300" indent="-215900">
              <a:spcBef>
                <a:spcPts val="300"/>
              </a:spcBef>
              <a:buClr>
                <a:schemeClr val="accent2"/>
              </a:buClr>
              <a:buSzPts val="1400"/>
              <a:buFont typeface="Maven Pro"/>
              <a:buChar char="●"/>
            </a:pPr>
            <a:r>
              <a:rPr lang="en-US" sz="1600" dirty="0">
                <a:solidFill>
                  <a:schemeClr val="lt1"/>
                </a:solidFill>
                <a:latin typeface="Share Tech" panose="020B0604020202020204" charset="0"/>
                <a:sym typeface="Maven Pro"/>
              </a:rPr>
              <a:t>"accuracy", "precision", "recall", "f-measure"</a:t>
            </a:r>
          </a:p>
          <a:p>
            <a:pPr marL="241300" indent="-215900">
              <a:spcBef>
                <a:spcPts val="300"/>
              </a:spcBef>
              <a:buClr>
                <a:schemeClr val="accent2"/>
              </a:buClr>
              <a:buSzPts val="1400"/>
              <a:buFont typeface="Maven Pro"/>
              <a:buChar char="●"/>
            </a:pPr>
            <a:r>
              <a:rPr lang="en-US" sz="1600" dirty="0">
                <a:solidFill>
                  <a:schemeClr val="lt1"/>
                </a:solidFill>
                <a:latin typeface="Share Tech" panose="020B0604020202020204" charset="0"/>
                <a:sym typeface="Maven Pro"/>
              </a:rPr>
              <a:t>We will present the results in the following slides.</a:t>
            </a:r>
            <a:endParaRPr lang="he-IL" sz="1600" dirty="0">
              <a:solidFill>
                <a:schemeClr val="lt1"/>
              </a:solidFill>
              <a:latin typeface="Share Tech" panose="020B0604020202020204" charset="0"/>
              <a:sym typeface="Maven Pro"/>
            </a:endParaRPr>
          </a:p>
        </p:txBody>
      </p:sp>
    </p:spTree>
    <p:extLst>
      <p:ext uri="{BB962C8B-B14F-4D97-AF65-F5344CB8AC3E}">
        <p14:creationId xmlns:p14="http://schemas.microsoft.com/office/powerpoint/2010/main" val="497812447"/>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357408" y="242050"/>
            <a:ext cx="4572000" cy="584775"/>
          </a:xfrm>
          <a:prstGeom prst="rect">
            <a:avLst/>
          </a:prstGeom>
          <a:noFill/>
        </p:spPr>
        <p:txBody>
          <a:bodyPr wrap="square">
            <a:spAutoFit/>
          </a:bodyPr>
          <a:lstStyle/>
          <a:p>
            <a:pPr algn="ctr"/>
            <a:r>
              <a:rPr lang="en-US" sz="3200" b="1" dirty="0">
                <a:solidFill>
                  <a:schemeClr val="lt1"/>
                </a:solidFill>
                <a:latin typeface="Share Tech"/>
              </a:rPr>
              <a:t>Comparison of results</a:t>
            </a:r>
            <a:endParaRPr lang="en-US" sz="3200" b="1" dirty="0">
              <a:solidFill>
                <a:schemeClr val="lt1"/>
              </a:solidFill>
              <a:latin typeface="Share Tech"/>
              <a:sym typeface="Share Tech"/>
            </a:endParaRPr>
          </a:p>
        </p:txBody>
      </p:sp>
      <p:pic>
        <p:nvPicPr>
          <p:cNvPr id="4" name="תמונה 3">
            <a:extLst>
              <a:ext uri="{FF2B5EF4-FFF2-40B4-BE49-F238E27FC236}">
                <a16:creationId xmlns:a16="http://schemas.microsoft.com/office/drawing/2014/main" id="{A1E25E37-67E0-5A59-CB6F-7916A3EE909C}"/>
              </a:ext>
            </a:extLst>
          </p:cNvPr>
          <p:cNvPicPr>
            <a:picLocks noChangeAspect="1"/>
          </p:cNvPicPr>
          <p:nvPr/>
        </p:nvPicPr>
        <p:blipFill>
          <a:blip r:embed="rId3"/>
          <a:stretch>
            <a:fillRect/>
          </a:stretch>
        </p:blipFill>
        <p:spPr>
          <a:xfrm>
            <a:off x="213671" y="1787521"/>
            <a:ext cx="1692631" cy="1783388"/>
          </a:xfrm>
          <a:prstGeom prst="rect">
            <a:avLst/>
          </a:prstGeom>
        </p:spPr>
      </p:pic>
      <p:pic>
        <p:nvPicPr>
          <p:cNvPr id="9" name="תמונה 8">
            <a:extLst>
              <a:ext uri="{FF2B5EF4-FFF2-40B4-BE49-F238E27FC236}">
                <a16:creationId xmlns:a16="http://schemas.microsoft.com/office/drawing/2014/main" id="{A5C551D6-9FA4-DF3F-F0C0-EC5D010ACA2B}"/>
              </a:ext>
            </a:extLst>
          </p:cNvPr>
          <p:cNvPicPr>
            <a:picLocks noChangeAspect="1"/>
          </p:cNvPicPr>
          <p:nvPr/>
        </p:nvPicPr>
        <p:blipFill>
          <a:blip r:embed="rId4"/>
          <a:stretch>
            <a:fillRect/>
          </a:stretch>
        </p:blipFill>
        <p:spPr>
          <a:xfrm>
            <a:off x="1868680" y="1787521"/>
            <a:ext cx="1810684" cy="1783388"/>
          </a:xfrm>
          <a:prstGeom prst="rect">
            <a:avLst/>
          </a:prstGeom>
        </p:spPr>
      </p:pic>
      <p:pic>
        <p:nvPicPr>
          <p:cNvPr id="13" name="תמונה 12">
            <a:extLst>
              <a:ext uri="{FF2B5EF4-FFF2-40B4-BE49-F238E27FC236}">
                <a16:creationId xmlns:a16="http://schemas.microsoft.com/office/drawing/2014/main" id="{74E0D334-FFAC-3E37-4D6D-55367295C824}"/>
              </a:ext>
            </a:extLst>
          </p:cNvPr>
          <p:cNvPicPr>
            <a:picLocks noChangeAspect="1"/>
          </p:cNvPicPr>
          <p:nvPr/>
        </p:nvPicPr>
        <p:blipFill>
          <a:blip r:embed="rId5"/>
          <a:stretch>
            <a:fillRect/>
          </a:stretch>
        </p:blipFill>
        <p:spPr>
          <a:xfrm>
            <a:off x="3605578" y="1787521"/>
            <a:ext cx="1728795" cy="1783388"/>
          </a:xfrm>
          <a:prstGeom prst="rect">
            <a:avLst/>
          </a:prstGeom>
        </p:spPr>
      </p:pic>
      <p:pic>
        <p:nvPicPr>
          <p:cNvPr id="15" name="תמונה 14">
            <a:extLst>
              <a:ext uri="{FF2B5EF4-FFF2-40B4-BE49-F238E27FC236}">
                <a16:creationId xmlns:a16="http://schemas.microsoft.com/office/drawing/2014/main" id="{8E43C57F-EFA2-33A5-08A4-D998FCAB12B3}"/>
              </a:ext>
            </a:extLst>
          </p:cNvPr>
          <p:cNvPicPr>
            <a:picLocks noChangeAspect="1"/>
          </p:cNvPicPr>
          <p:nvPr/>
        </p:nvPicPr>
        <p:blipFill>
          <a:blip r:embed="rId6"/>
          <a:stretch>
            <a:fillRect/>
          </a:stretch>
        </p:blipFill>
        <p:spPr>
          <a:xfrm>
            <a:off x="5334373" y="1787521"/>
            <a:ext cx="1792874" cy="1783388"/>
          </a:xfrm>
          <a:prstGeom prst="rect">
            <a:avLst/>
          </a:prstGeom>
        </p:spPr>
      </p:pic>
      <p:pic>
        <p:nvPicPr>
          <p:cNvPr id="17" name="תמונה 16">
            <a:extLst>
              <a:ext uri="{FF2B5EF4-FFF2-40B4-BE49-F238E27FC236}">
                <a16:creationId xmlns:a16="http://schemas.microsoft.com/office/drawing/2014/main" id="{6423B607-6E59-51D9-1B9F-D15C197E5A0F}"/>
              </a:ext>
            </a:extLst>
          </p:cNvPr>
          <p:cNvPicPr>
            <a:picLocks noChangeAspect="1"/>
          </p:cNvPicPr>
          <p:nvPr/>
        </p:nvPicPr>
        <p:blipFill>
          <a:blip r:embed="rId7"/>
          <a:stretch>
            <a:fillRect/>
          </a:stretch>
        </p:blipFill>
        <p:spPr>
          <a:xfrm>
            <a:off x="7127247" y="1787521"/>
            <a:ext cx="1707022" cy="1783388"/>
          </a:xfrm>
          <a:prstGeom prst="rect">
            <a:avLst/>
          </a:prstGeom>
        </p:spPr>
      </p:pic>
    </p:spTree>
    <p:extLst>
      <p:ext uri="{BB962C8B-B14F-4D97-AF65-F5344CB8AC3E}">
        <p14:creationId xmlns:p14="http://schemas.microsoft.com/office/powerpoint/2010/main" val="3635945315"/>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pic>
        <p:nvPicPr>
          <p:cNvPr id="2" name="תמונה 1">
            <a:extLst>
              <a:ext uri="{FF2B5EF4-FFF2-40B4-BE49-F238E27FC236}">
                <a16:creationId xmlns:a16="http://schemas.microsoft.com/office/drawing/2014/main" id="{66DF02AA-7E1C-5F28-166B-2FFE6F86E3FF}"/>
              </a:ext>
            </a:extLst>
          </p:cNvPr>
          <p:cNvPicPr>
            <a:picLocks noChangeAspect="1"/>
          </p:cNvPicPr>
          <p:nvPr/>
        </p:nvPicPr>
        <p:blipFill>
          <a:blip r:embed="rId3"/>
          <a:stretch>
            <a:fillRect/>
          </a:stretch>
        </p:blipFill>
        <p:spPr>
          <a:xfrm>
            <a:off x="5189833" y="350902"/>
            <a:ext cx="3441600" cy="16883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תמונה 2">
            <a:extLst>
              <a:ext uri="{FF2B5EF4-FFF2-40B4-BE49-F238E27FC236}">
                <a16:creationId xmlns:a16="http://schemas.microsoft.com/office/drawing/2014/main" id="{544CBE14-7455-F0ED-C81C-4163BD708035}"/>
              </a:ext>
            </a:extLst>
          </p:cNvPr>
          <p:cNvPicPr>
            <a:picLocks noChangeAspect="1"/>
          </p:cNvPicPr>
          <p:nvPr/>
        </p:nvPicPr>
        <p:blipFill>
          <a:blip r:embed="rId4"/>
          <a:stretch>
            <a:fillRect/>
          </a:stretch>
        </p:blipFill>
        <p:spPr>
          <a:xfrm>
            <a:off x="625033" y="350902"/>
            <a:ext cx="3441600" cy="16883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תמונה 4">
            <a:extLst>
              <a:ext uri="{FF2B5EF4-FFF2-40B4-BE49-F238E27FC236}">
                <a16:creationId xmlns:a16="http://schemas.microsoft.com/office/drawing/2014/main" id="{7651F8A8-E4DA-A42F-319F-911161F81C48}"/>
              </a:ext>
            </a:extLst>
          </p:cNvPr>
          <p:cNvPicPr>
            <a:picLocks noChangeAspect="1"/>
          </p:cNvPicPr>
          <p:nvPr/>
        </p:nvPicPr>
        <p:blipFill>
          <a:blip r:embed="rId5"/>
          <a:stretch>
            <a:fillRect/>
          </a:stretch>
        </p:blipFill>
        <p:spPr>
          <a:xfrm>
            <a:off x="625033" y="2571750"/>
            <a:ext cx="3441600" cy="16883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5">
            <a:extLst>
              <a:ext uri="{FF2B5EF4-FFF2-40B4-BE49-F238E27FC236}">
                <a16:creationId xmlns:a16="http://schemas.microsoft.com/office/drawing/2014/main" id="{C07BD615-AB29-4F82-F9B3-925E3A046B6E}"/>
              </a:ext>
            </a:extLst>
          </p:cNvPr>
          <p:cNvPicPr>
            <a:picLocks noChangeAspect="1"/>
          </p:cNvPicPr>
          <p:nvPr/>
        </p:nvPicPr>
        <p:blipFill>
          <a:blip r:embed="rId6"/>
          <a:stretch>
            <a:fillRect/>
          </a:stretch>
        </p:blipFill>
        <p:spPr>
          <a:xfrm>
            <a:off x="5312233" y="2571750"/>
            <a:ext cx="3441602" cy="16883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תמונה 6">
            <a:extLst>
              <a:ext uri="{FF2B5EF4-FFF2-40B4-BE49-F238E27FC236}">
                <a16:creationId xmlns:a16="http://schemas.microsoft.com/office/drawing/2014/main" id="{872FB9FB-9131-D46C-F074-270CF812F8A5}"/>
              </a:ext>
            </a:extLst>
          </p:cNvPr>
          <p:cNvPicPr>
            <a:picLocks noChangeAspect="1"/>
          </p:cNvPicPr>
          <p:nvPr/>
        </p:nvPicPr>
        <p:blipFill>
          <a:blip r:embed="rId7"/>
          <a:stretch>
            <a:fillRect/>
          </a:stretch>
        </p:blipFill>
        <p:spPr>
          <a:xfrm>
            <a:off x="2362345" y="1195068"/>
            <a:ext cx="4654177" cy="22831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41205030"/>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357408" y="242050"/>
            <a:ext cx="4572000" cy="584775"/>
          </a:xfrm>
          <a:prstGeom prst="rect">
            <a:avLst/>
          </a:prstGeom>
          <a:noFill/>
        </p:spPr>
        <p:txBody>
          <a:bodyPr wrap="square">
            <a:spAutoFit/>
          </a:bodyPr>
          <a:lstStyle/>
          <a:p>
            <a:pPr algn="ctr"/>
            <a:r>
              <a:rPr lang="en-US" sz="3200" b="1" dirty="0">
                <a:solidFill>
                  <a:schemeClr val="lt1"/>
                </a:solidFill>
                <a:latin typeface="Share Tech"/>
              </a:rPr>
              <a:t>Our machine learning</a:t>
            </a:r>
            <a:endParaRPr lang="en-US" sz="3200" b="1" dirty="0">
              <a:solidFill>
                <a:schemeClr val="lt1"/>
              </a:solidFill>
              <a:latin typeface="Share Tech"/>
              <a:sym typeface="Share Tech"/>
            </a:endParaRPr>
          </a:p>
        </p:txBody>
      </p:sp>
      <p:sp>
        <p:nvSpPr>
          <p:cNvPr id="22" name="TextBox 13">
            <a:extLst>
              <a:ext uri="{FF2B5EF4-FFF2-40B4-BE49-F238E27FC236}">
                <a16:creationId xmlns:a16="http://schemas.microsoft.com/office/drawing/2014/main" id="{81300063-FDE9-F297-A84F-8DE5E109FED1}"/>
              </a:ext>
            </a:extLst>
          </p:cNvPr>
          <p:cNvSpPr txBox="1"/>
          <p:nvPr/>
        </p:nvSpPr>
        <p:spPr>
          <a:xfrm>
            <a:off x="655074" y="922295"/>
            <a:ext cx="7833851" cy="2423740"/>
          </a:xfrm>
          <a:prstGeom prst="rect">
            <a:avLst/>
          </a:prstGeom>
          <a:noFill/>
        </p:spPr>
        <p:txBody>
          <a:bodyPr wrap="square" rtlCol="1">
            <a:spAutoFit/>
          </a:bodyPr>
          <a:lstStyle/>
          <a:p>
            <a:pPr marL="25400">
              <a:spcBef>
                <a:spcPts val="300"/>
              </a:spcBef>
              <a:buClr>
                <a:schemeClr val="accent2"/>
              </a:buClr>
              <a:buSzPts val="1400"/>
            </a:pPr>
            <a:r>
              <a:rPr lang="en-US" sz="1600" b="1" dirty="0">
                <a:solidFill>
                  <a:schemeClr val="lt1"/>
                </a:solidFill>
                <a:latin typeface="Maven Pro"/>
                <a:sym typeface="Maven Pro"/>
              </a:rPr>
              <a:t>We chose the “Decision Tree" algorithm for our project for the following reasons:</a:t>
            </a:r>
          </a:p>
          <a:p>
            <a:pPr marL="241300" indent="-215900">
              <a:spcBef>
                <a:spcPts val="300"/>
              </a:spcBef>
              <a:buClr>
                <a:schemeClr val="accent2"/>
              </a:buClr>
              <a:buSzPts val="1400"/>
              <a:buFont typeface="Maven Pro"/>
              <a:buChar char="●"/>
            </a:pPr>
            <a:r>
              <a:rPr lang="en-US" sz="1600" dirty="0">
                <a:solidFill>
                  <a:schemeClr val="lt1"/>
                </a:solidFill>
                <a:latin typeface="Maven Pro"/>
                <a:sym typeface="Maven Pro"/>
              </a:rPr>
              <a:t>Once we have selected the accuracy and coverage levels of each algorithm on its own, it can be seen from the comparison we made that the "decision tree" algorithm gives the best result in choosing the "decision tree" algorithm for our project.</a:t>
            </a:r>
          </a:p>
          <a:p>
            <a:pPr marL="241300" indent="-215900">
              <a:spcBef>
                <a:spcPts val="300"/>
              </a:spcBef>
              <a:buClr>
                <a:schemeClr val="accent2"/>
              </a:buClr>
              <a:buSzPts val="1400"/>
              <a:buFont typeface="Maven Pro"/>
              <a:buChar char="●"/>
            </a:pPr>
            <a:r>
              <a:rPr lang="en-US" sz="1600" dirty="0">
                <a:solidFill>
                  <a:schemeClr val="lt1"/>
                </a:solidFill>
                <a:latin typeface="Maven Pro"/>
                <a:sym typeface="Maven Pro"/>
              </a:rPr>
              <a:t>Compared to other algorithms, decision trees require less effort to prepare data during pre-processing and decision tree does not require normalization of the data.</a:t>
            </a:r>
            <a:endParaRPr lang="he-IL" sz="1600" dirty="0">
              <a:solidFill>
                <a:schemeClr val="lt1"/>
              </a:solidFill>
              <a:latin typeface="Maven Pro"/>
              <a:sym typeface="Maven Pro"/>
            </a:endParaRPr>
          </a:p>
        </p:txBody>
      </p:sp>
    </p:spTree>
    <p:extLst>
      <p:ext uri="{BB962C8B-B14F-4D97-AF65-F5344CB8AC3E}">
        <p14:creationId xmlns:p14="http://schemas.microsoft.com/office/powerpoint/2010/main" val="2552000516"/>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757870" y="2116375"/>
            <a:ext cx="3805755" cy="837300"/>
          </a:xfrm>
          <a:prstGeom prst="rect">
            <a:avLst/>
          </a:prstGeom>
        </p:spPr>
        <p:txBody>
          <a:bodyPr spcFirstLastPara="1" wrap="square" lIns="91425" tIns="91425" rIns="91425" bIns="91425" anchor="b" anchorCtr="0">
            <a:noAutofit/>
          </a:bodyPr>
          <a:lstStyle/>
          <a:p>
            <a:r>
              <a:rPr lang="en" sz="4800" dirty="0"/>
              <a:t>Conclusion</a:t>
            </a:r>
            <a:endParaRPr lang="en-US" dirty="0"/>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06</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13583" y="3928185"/>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86731383"/>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87"/>
                                        </p:tgtEl>
                                        <p:attrNameLst>
                                          <p:attrName>style.visibility</p:attrName>
                                        </p:attrNameLst>
                                      </p:cBhvr>
                                      <p:to>
                                        <p:strVal val="visible"/>
                                      </p:to>
                                    </p:set>
                                    <p:animEffect transition="in" filter="fade">
                                      <p:cBhvr>
                                        <p:cTn id="7" dur="1000"/>
                                        <p:tgtEl>
                                          <p:spTgt spid="687"/>
                                        </p:tgtEl>
                                      </p:cBhvr>
                                    </p:animEffect>
                                    <p:anim calcmode="lin" valueType="num">
                                      <p:cBhvr>
                                        <p:cTn id="8" dur="1000" fill="hold"/>
                                        <p:tgtEl>
                                          <p:spTgt spid="687"/>
                                        </p:tgtEl>
                                        <p:attrNameLst>
                                          <p:attrName>ppt_x</p:attrName>
                                        </p:attrNameLst>
                                      </p:cBhvr>
                                      <p:tavLst>
                                        <p:tav tm="0">
                                          <p:val>
                                            <p:strVal val="#ppt_x"/>
                                          </p:val>
                                        </p:tav>
                                        <p:tav tm="100000">
                                          <p:val>
                                            <p:strVal val="#ppt_x"/>
                                          </p:val>
                                        </p:tav>
                                      </p:tavLst>
                                    </p:anim>
                                    <p:anim calcmode="lin" valueType="num">
                                      <p:cBhvr>
                                        <p:cTn id="9" dur="1000" fill="hold"/>
                                        <p:tgtEl>
                                          <p:spTgt spid="6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357408" y="242050"/>
            <a:ext cx="4572000" cy="584775"/>
          </a:xfrm>
          <a:prstGeom prst="rect">
            <a:avLst/>
          </a:prstGeom>
          <a:noFill/>
        </p:spPr>
        <p:txBody>
          <a:bodyPr wrap="square">
            <a:spAutoFit/>
          </a:bodyPr>
          <a:lstStyle/>
          <a:p>
            <a:pPr algn="ctr"/>
            <a:r>
              <a:rPr lang="en-US" sz="3200" b="1" dirty="0">
                <a:solidFill>
                  <a:schemeClr val="lt1"/>
                </a:solidFill>
                <a:latin typeface="Share Tech"/>
              </a:rPr>
              <a:t>Our machine learning</a:t>
            </a:r>
            <a:endParaRPr lang="en-US" sz="3200" b="1" dirty="0">
              <a:solidFill>
                <a:schemeClr val="lt1"/>
              </a:solidFill>
              <a:latin typeface="Share Tech"/>
              <a:sym typeface="Share Tech"/>
            </a:endParaRPr>
          </a:p>
        </p:txBody>
      </p:sp>
      <p:sp>
        <p:nvSpPr>
          <p:cNvPr id="22" name="TextBox 13">
            <a:extLst>
              <a:ext uri="{FF2B5EF4-FFF2-40B4-BE49-F238E27FC236}">
                <a16:creationId xmlns:a16="http://schemas.microsoft.com/office/drawing/2014/main" id="{81300063-FDE9-F297-A84F-8DE5E109FED1}"/>
              </a:ext>
            </a:extLst>
          </p:cNvPr>
          <p:cNvSpPr txBox="1"/>
          <p:nvPr/>
        </p:nvSpPr>
        <p:spPr>
          <a:xfrm>
            <a:off x="830754" y="1080275"/>
            <a:ext cx="7833851" cy="3277820"/>
          </a:xfrm>
          <a:prstGeom prst="rect">
            <a:avLst/>
          </a:prstGeom>
          <a:noFill/>
        </p:spPr>
        <p:txBody>
          <a:bodyPr wrap="square" rtlCol="1">
            <a:spAutoFit/>
          </a:bodyPr>
          <a:lstStyle/>
          <a:p>
            <a:pPr marL="25400">
              <a:spcBef>
                <a:spcPts val="300"/>
              </a:spcBef>
              <a:buClr>
                <a:schemeClr val="accent2"/>
              </a:buClr>
              <a:buSzPts val="1400"/>
            </a:pPr>
            <a:r>
              <a:rPr lang="en-US" sz="1600" b="1" dirty="0">
                <a:solidFill>
                  <a:schemeClr val="lt1"/>
                </a:solidFill>
                <a:latin typeface="Share Tech" panose="020B0604020202020204" charset="0"/>
                <a:sym typeface="Maven Pro"/>
              </a:rPr>
              <a:t>So what we did in the project:</a:t>
            </a:r>
          </a:p>
          <a:p>
            <a:pPr marL="241300" indent="-215900">
              <a:spcBef>
                <a:spcPts val="300"/>
              </a:spcBef>
              <a:buClr>
                <a:schemeClr val="accent2"/>
              </a:buClr>
              <a:buSzPts val="1400"/>
              <a:buFont typeface="Maven Pro"/>
              <a:buChar char="●"/>
            </a:pPr>
            <a:r>
              <a:rPr lang="en-US" sz="1600" dirty="0">
                <a:solidFill>
                  <a:schemeClr val="lt1"/>
                </a:solidFill>
                <a:latin typeface="Share Tech" panose="020B0604020202020204" charset="0"/>
                <a:sym typeface="Maven Pro"/>
              </a:rPr>
              <a:t>We asked a research question "How can you predict the success of a video game?"</a:t>
            </a:r>
          </a:p>
          <a:p>
            <a:pPr marL="241300" indent="-215900">
              <a:spcBef>
                <a:spcPts val="300"/>
              </a:spcBef>
              <a:buClr>
                <a:schemeClr val="accent2"/>
              </a:buClr>
              <a:buSzPts val="1400"/>
              <a:buFont typeface="Maven Pro"/>
              <a:buChar char="●"/>
            </a:pPr>
            <a:r>
              <a:rPr lang="en-US" sz="1600" dirty="0">
                <a:solidFill>
                  <a:schemeClr val="lt1"/>
                </a:solidFill>
                <a:latin typeface="Share Tech" panose="020B0604020202020204" charset="0"/>
                <a:sym typeface="Maven Pro"/>
              </a:rPr>
              <a:t>We extracted data from a website that includes all the information provided when a game is first released.</a:t>
            </a:r>
          </a:p>
          <a:p>
            <a:pPr marL="241300" indent="-215900">
              <a:spcBef>
                <a:spcPts val="300"/>
              </a:spcBef>
              <a:buClr>
                <a:schemeClr val="accent2"/>
              </a:buClr>
              <a:buSzPts val="1400"/>
              <a:buFont typeface="Maven Pro"/>
              <a:buChar char="●"/>
            </a:pPr>
            <a:r>
              <a:rPr lang="en-US" sz="1600" dirty="0">
                <a:solidFill>
                  <a:schemeClr val="lt1"/>
                </a:solidFill>
                <a:latin typeface="Share Tech" panose="020B0604020202020204" charset="0"/>
                <a:sym typeface="Maven Pro"/>
              </a:rPr>
              <a:t>We edited the information, dealt with missing and duplicate information until we reached a desired result.</a:t>
            </a:r>
          </a:p>
          <a:p>
            <a:pPr marL="241300" indent="-215900">
              <a:spcBef>
                <a:spcPts val="300"/>
              </a:spcBef>
              <a:buClr>
                <a:schemeClr val="accent2"/>
              </a:buClr>
              <a:buSzPts val="1400"/>
              <a:buFont typeface="Maven Pro"/>
              <a:buChar char="●"/>
            </a:pPr>
            <a:r>
              <a:rPr lang="en-US" sz="1600" dirty="0">
                <a:solidFill>
                  <a:schemeClr val="lt1"/>
                </a:solidFill>
                <a:latin typeface="Share Tech" panose="020B0604020202020204" charset="0"/>
                <a:sym typeface="Maven Pro"/>
              </a:rPr>
              <a:t>We presented the relationship between the variables in the table for the purpose of forecasting and machine learning.</a:t>
            </a:r>
          </a:p>
          <a:p>
            <a:pPr marL="241300" indent="-215900">
              <a:spcBef>
                <a:spcPts val="300"/>
              </a:spcBef>
              <a:buClr>
                <a:schemeClr val="accent2"/>
              </a:buClr>
              <a:buSzPts val="1400"/>
              <a:buFont typeface="Maven Pro"/>
              <a:buChar char="●"/>
            </a:pPr>
            <a:r>
              <a:rPr lang="en-US" sz="1600" dirty="0">
                <a:solidFill>
                  <a:schemeClr val="lt1"/>
                </a:solidFill>
                <a:latin typeface="Share Tech" panose="020B0604020202020204" charset="0"/>
                <a:sym typeface="Maven Pro"/>
              </a:rPr>
              <a:t>We performed machine learning on the information and chose the </a:t>
            </a:r>
            <a:r>
              <a:rPr lang="en-US" sz="1600" dirty="0">
                <a:solidFill>
                  <a:schemeClr val="lt1"/>
                </a:solidFill>
                <a:latin typeface="Maven Pro"/>
                <a:sym typeface="Maven Pro"/>
              </a:rPr>
              <a:t>“Decision tree"</a:t>
            </a:r>
            <a:r>
              <a:rPr lang="en-US" sz="1600" dirty="0">
                <a:solidFill>
                  <a:schemeClr val="lt1"/>
                </a:solidFill>
                <a:latin typeface="Share Tech" panose="020B0604020202020204" charset="0"/>
                <a:sym typeface="Maven Pro"/>
              </a:rPr>
              <a:t> algorithm </a:t>
            </a:r>
          </a:p>
          <a:p>
            <a:pPr marL="241300" indent="-215900">
              <a:spcBef>
                <a:spcPts val="300"/>
              </a:spcBef>
              <a:buClr>
                <a:schemeClr val="accent2"/>
              </a:buClr>
              <a:buSzPts val="1400"/>
              <a:buFont typeface="Maven Pro"/>
              <a:buChar char="●"/>
            </a:pPr>
            <a:r>
              <a:rPr lang="en-US" sz="1600" dirty="0">
                <a:solidFill>
                  <a:schemeClr val="lt1"/>
                </a:solidFill>
                <a:latin typeface="Share Tech" panose="020B0604020202020204" charset="0"/>
                <a:sym typeface="Maven Pro"/>
              </a:rPr>
              <a:t>Along the way we drew interesting conclusions in the field of video games that we will present in the following slides.</a:t>
            </a:r>
            <a:endParaRPr lang="he-IL" sz="1600" dirty="0">
              <a:solidFill>
                <a:schemeClr val="lt1"/>
              </a:solidFill>
              <a:latin typeface="Share Tech" panose="020B0604020202020204" charset="0"/>
              <a:sym typeface="Maven Pro"/>
            </a:endParaRPr>
          </a:p>
        </p:txBody>
      </p:sp>
    </p:spTree>
    <p:extLst>
      <p:ext uri="{BB962C8B-B14F-4D97-AF65-F5344CB8AC3E}">
        <p14:creationId xmlns:p14="http://schemas.microsoft.com/office/powerpoint/2010/main" val="1136433430"/>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292608" y="288216"/>
            <a:ext cx="4572000" cy="1077218"/>
          </a:xfrm>
          <a:prstGeom prst="rect">
            <a:avLst/>
          </a:prstGeom>
          <a:noFill/>
        </p:spPr>
        <p:txBody>
          <a:bodyPr wrap="square">
            <a:spAutoFit/>
          </a:bodyPr>
          <a:lstStyle/>
          <a:p>
            <a:pPr algn="ctr"/>
            <a:r>
              <a:rPr lang="en-US" sz="3200" b="1" dirty="0">
                <a:solidFill>
                  <a:schemeClr val="lt1"/>
                </a:solidFill>
                <a:latin typeface="Share Tech"/>
              </a:rPr>
              <a:t>Multivariate Analysis</a:t>
            </a:r>
            <a:br>
              <a:rPr lang="en-US" sz="3200" b="1" dirty="0">
                <a:solidFill>
                  <a:schemeClr val="lt1"/>
                </a:solidFill>
                <a:latin typeface="Share Tech"/>
              </a:rPr>
            </a:br>
            <a:endParaRPr lang="en-US" sz="3200" b="1" dirty="0">
              <a:solidFill>
                <a:schemeClr val="lt1"/>
              </a:solidFill>
              <a:latin typeface="Share Tech"/>
              <a:sym typeface="Share Tech"/>
            </a:endParaRPr>
          </a:p>
        </p:txBody>
      </p:sp>
      <p:sp>
        <p:nvSpPr>
          <p:cNvPr id="22" name="TextBox 13">
            <a:extLst>
              <a:ext uri="{FF2B5EF4-FFF2-40B4-BE49-F238E27FC236}">
                <a16:creationId xmlns:a16="http://schemas.microsoft.com/office/drawing/2014/main" id="{81300063-FDE9-F297-A84F-8DE5E109FED1}"/>
              </a:ext>
            </a:extLst>
          </p:cNvPr>
          <p:cNvSpPr txBox="1"/>
          <p:nvPr/>
        </p:nvSpPr>
        <p:spPr>
          <a:xfrm>
            <a:off x="852985" y="826825"/>
            <a:ext cx="7833851" cy="400110"/>
          </a:xfrm>
          <a:prstGeom prst="rect">
            <a:avLst/>
          </a:prstGeom>
          <a:noFill/>
        </p:spPr>
        <p:txBody>
          <a:bodyPr wrap="square" rtlCol="1">
            <a:spAutoFit/>
          </a:bodyPr>
          <a:lstStyle/>
          <a:p>
            <a:r>
              <a:rPr lang="en-US" sz="2000" dirty="0">
                <a:solidFill>
                  <a:schemeClr val="bg1"/>
                </a:solidFill>
                <a:latin typeface="Share Tech" panose="020B0604020202020204" charset="0"/>
              </a:rPr>
              <a:t>Top 10 Sales per console based on each region</a:t>
            </a:r>
            <a:endParaRPr lang="he-IL" sz="2000" dirty="0">
              <a:solidFill>
                <a:schemeClr val="bg1"/>
              </a:solidFill>
              <a:latin typeface="Share Tech" panose="020B0604020202020204" charset="0"/>
            </a:endParaRPr>
          </a:p>
        </p:txBody>
      </p:sp>
      <p:pic>
        <p:nvPicPr>
          <p:cNvPr id="7" name="Picture 5">
            <a:extLst>
              <a:ext uri="{FF2B5EF4-FFF2-40B4-BE49-F238E27FC236}">
                <a16:creationId xmlns:a16="http://schemas.microsoft.com/office/drawing/2014/main" id="{11ED9875-8544-12DE-48F4-5DA71221C222}"/>
              </a:ext>
            </a:extLst>
          </p:cNvPr>
          <p:cNvPicPr>
            <a:picLocks noChangeAspect="1"/>
          </p:cNvPicPr>
          <p:nvPr/>
        </p:nvPicPr>
        <p:blipFill>
          <a:blip r:embed="rId3"/>
          <a:stretch>
            <a:fillRect/>
          </a:stretch>
        </p:blipFill>
        <p:spPr>
          <a:xfrm>
            <a:off x="752475" y="1464039"/>
            <a:ext cx="7639050" cy="3009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8288088"/>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5" name="TextBox 4">
            <a:extLst>
              <a:ext uri="{FF2B5EF4-FFF2-40B4-BE49-F238E27FC236}">
                <a16:creationId xmlns:a16="http://schemas.microsoft.com/office/drawing/2014/main" id="{79F147A5-205E-BF77-94AD-A81149B3A764}"/>
              </a:ext>
            </a:extLst>
          </p:cNvPr>
          <p:cNvSpPr txBox="1"/>
          <p:nvPr/>
        </p:nvSpPr>
        <p:spPr>
          <a:xfrm>
            <a:off x="292608" y="288216"/>
            <a:ext cx="4572000" cy="1077218"/>
          </a:xfrm>
          <a:prstGeom prst="rect">
            <a:avLst/>
          </a:prstGeom>
          <a:noFill/>
        </p:spPr>
        <p:txBody>
          <a:bodyPr wrap="square">
            <a:spAutoFit/>
          </a:bodyPr>
          <a:lstStyle/>
          <a:p>
            <a:pPr algn="ctr"/>
            <a:r>
              <a:rPr lang="en-US" sz="3200" b="1" dirty="0">
                <a:solidFill>
                  <a:schemeClr val="lt1"/>
                </a:solidFill>
                <a:latin typeface="Share Tech"/>
              </a:rPr>
              <a:t>Multivariate Analysis</a:t>
            </a:r>
            <a:br>
              <a:rPr lang="en-US" sz="3200" b="1" dirty="0">
                <a:solidFill>
                  <a:schemeClr val="lt1"/>
                </a:solidFill>
                <a:latin typeface="Share Tech"/>
              </a:rPr>
            </a:br>
            <a:endParaRPr lang="en-US" sz="3200" b="1" dirty="0">
              <a:solidFill>
                <a:schemeClr val="lt1"/>
              </a:solidFill>
              <a:latin typeface="Share Tech"/>
              <a:sym typeface="Share Tech"/>
            </a:endParaRPr>
          </a:p>
        </p:txBody>
      </p:sp>
      <p:sp>
        <p:nvSpPr>
          <p:cNvPr id="22" name="TextBox 13">
            <a:extLst>
              <a:ext uri="{FF2B5EF4-FFF2-40B4-BE49-F238E27FC236}">
                <a16:creationId xmlns:a16="http://schemas.microsoft.com/office/drawing/2014/main" id="{81300063-FDE9-F297-A84F-8DE5E109FED1}"/>
              </a:ext>
            </a:extLst>
          </p:cNvPr>
          <p:cNvSpPr txBox="1"/>
          <p:nvPr/>
        </p:nvSpPr>
        <p:spPr>
          <a:xfrm>
            <a:off x="852985" y="826825"/>
            <a:ext cx="7833851" cy="400110"/>
          </a:xfrm>
          <a:prstGeom prst="rect">
            <a:avLst/>
          </a:prstGeom>
          <a:noFill/>
        </p:spPr>
        <p:txBody>
          <a:bodyPr wrap="square" rtlCol="1">
            <a:spAutoFit/>
          </a:bodyPr>
          <a:lstStyle/>
          <a:p>
            <a:r>
              <a:rPr lang="en-US" sz="2000" dirty="0">
                <a:solidFill>
                  <a:schemeClr val="bg1"/>
                </a:solidFill>
                <a:latin typeface="Share Tech" panose="020B0604020202020204" charset="0"/>
              </a:rPr>
              <a:t>Top 10 games with the highest sales volume</a:t>
            </a:r>
            <a:endParaRPr lang="he-IL" sz="2000" dirty="0">
              <a:solidFill>
                <a:schemeClr val="bg1"/>
              </a:solidFill>
              <a:latin typeface="Share Tech" panose="020B0604020202020204" charset="0"/>
            </a:endParaRPr>
          </a:p>
        </p:txBody>
      </p:sp>
      <p:pic>
        <p:nvPicPr>
          <p:cNvPr id="6" name="Picture 3">
            <a:extLst>
              <a:ext uri="{FF2B5EF4-FFF2-40B4-BE49-F238E27FC236}">
                <a16:creationId xmlns:a16="http://schemas.microsoft.com/office/drawing/2014/main" id="{659DE1D6-CF27-7B4A-4539-014ADD146D9C}"/>
              </a:ext>
            </a:extLst>
          </p:cNvPr>
          <p:cNvPicPr>
            <a:picLocks noChangeAspect="1"/>
          </p:cNvPicPr>
          <p:nvPr/>
        </p:nvPicPr>
        <p:blipFill>
          <a:blip r:embed="rId3"/>
          <a:stretch>
            <a:fillRect/>
          </a:stretch>
        </p:blipFill>
        <p:spPr>
          <a:xfrm>
            <a:off x="631071" y="1523999"/>
            <a:ext cx="8204118" cy="30183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16572170"/>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757870" y="2116375"/>
            <a:ext cx="3805755" cy="837300"/>
          </a:xfrm>
          <a:prstGeom prst="rect">
            <a:avLst/>
          </a:prstGeom>
        </p:spPr>
        <p:txBody>
          <a:bodyPr spcFirstLastPara="1" wrap="square" lIns="91425" tIns="91425" rIns="91425" bIns="91425" anchor="b" anchorCtr="0">
            <a:noAutofit/>
          </a:bodyPr>
          <a:lstStyle/>
          <a:p>
            <a:r>
              <a:rPr lang="en-US" sz="4800" dirty="0"/>
              <a:t>Scraping</a:t>
            </a:r>
            <a:endParaRPr lang="en-US" dirty="0"/>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02</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13583" y="3928185"/>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365337644"/>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87"/>
                                        </p:tgtEl>
                                        <p:attrNameLst>
                                          <p:attrName>style.visibility</p:attrName>
                                        </p:attrNameLst>
                                      </p:cBhvr>
                                      <p:to>
                                        <p:strVal val="visible"/>
                                      </p:to>
                                    </p:set>
                                    <p:animEffect transition="in" filter="fade">
                                      <p:cBhvr>
                                        <p:cTn id="7" dur="1000"/>
                                        <p:tgtEl>
                                          <p:spTgt spid="687"/>
                                        </p:tgtEl>
                                      </p:cBhvr>
                                    </p:animEffect>
                                    <p:anim calcmode="lin" valueType="num">
                                      <p:cBhvr>
                                        <p:cTn id="8" dur="1000" fill="hold"/>
                                        <p:tgtEl>
                                          <p:spTgt spid="687"/>
                                        </p:tgtEl>
                                        <p:attrNameLst>
                                          <p:attrName>ppt_x</p:attrName>
                                        </p:attrNameLst>
                                      </p:cBhvr>
                                      <p:tavLst>
                                        <p:tav tm="0">
                                          <p:val>
                                            <p:strVal val="#ppt_x"/>
                                          </p:val>
                                        </p:tav>
                                        <p:tav tm="100000">
                                          <p:val>
                                            <p:strVal val="#ppt_x"/>
                                          </p:val>
                                        </p:tav>
                                      </p:tavLst>
                                    </p:anim>
                                    <p:anim calcmode="lin" valueType="num">
                                      <p:cBhvr>
                                        <p:cTn id="9" dur="1000" fill="hold"/>
                                        <p:tgtEl>
                                          <p:spTgt spid="6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47"/>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1362" name="Google Shape;1362;p47"/>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solidFill>
              </a:rPr>
              <a:t>Do you have any questions?</a:t>
            </a:r>
            <a:endParaRPr dirty="0">
              <a:solidFill>
                <a:schemeClr val="accent2"/>
              </a:solidFill>
            </a:endParaRPr>
          </a:p>
          <a:p>
            <a:pPr marL="0" lvl="0" indent="0" algn="ctr" rtl="0">
              <a:spcBef>
                <a:spcPts val="0"/>
              </a:spcBef>
              <a:spcAft>
                <a:spcPts val="0"/>
              </a:spcAft>
              <a:buNone/>
            </a:pPr>
            <a:endParaRPr dirty="0"/>
          </a:p>
          <a:p>
            <a:pPr marL="0" lvl="0" indent="0" algn="ctr" rtl="0">
              <a:spcBef>
                <a:spcPts val="0"/>
              </a:spcBef>
              <a:spcAft>
                <a:spcPts val="0"/>
              </a:spcAft>
              <a:buNone/>
            </a:pPr>
            <a:r>
              <a:rPr lang="en-US" dirty="0"/>
              <a:t>Eden4617@gmail.com</a:t>
            </a:r>
            <a:br>
              <a:rPr lang="en-US" dirty="0"/>
            </a:br>
            <a:r>
              <a:rPr lang="en-US" dirty="0"/>
              <a:t>nittaibsh@gmail.com</a:t>
            </a:r>
          </a:p>
          <a:p>
            <a:pPr marL="0" lvl="0" indent="0" algn="ctr" rtl="0">
              <a:spcBef>
                <a:spcPts val="0"/>
              </a:spcBef>
              <a:spcAft>
                <a:spcPts val="0"/>
              </a:spcAft>
              <a:buNone/>
            </a:pPr>
            <a:endParaRPr dirty="0"/>
          </a:p>
        </p:txBody>
      </p:sp>
      <p:sp>
        <p:nvSpPr>
          <p:cNvPr id="1364" name="Google Shape;1364;p47"/>
          <p:cNvSpPr/>
          <p:nvPr/>
        </p:nvSpPr>
        <p:spPr>
          <a:xfrm>
            <a:off x="-65247" y="971445"/>
            <a:ext cx="62397" cy="62143"/>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47"/>
          <p:cNvGrpSpPr/>
          <p:nvPr/>
        </p:nvGrpSpPr>
        <p:grpSpPr>
          <a:xfrm>
            <a:off x="7981434" y="-1177061"/>
            <a:ext cx="203789" cy="1274754"/>
            <a:chOff x="2877432" y="975334"/>
            <a:chExt cx="188886" cy="1181531"/>
          </a:xfrm>
        </p:grpSpPr>
        <p:sp>
          <p:nvSpPr>
            <p:cNvPr id="1366" name="Google Shape;1366;p47"/>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7"/>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47"/>
          <p:cNvSpPr/>
          <p:nvPr/>
        </p:nvSpPr>
        <p:spPr>
          <a:xfrm>
            <a:off x="9277943" y="-708433"/>
            <a:ext cx="9132" cy="2718429"/>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335228" y="-685306"/>
            <a:ext cx="9132" cy="182233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תמונה 2">
            <a:extLst>
              <a:ext uri="{FF2B5EF4-FFF2-40B4-BE49-F238E27FC236}">
                <a16:creationId xmlns:a16="http://schemas.microsoft.com/office/drawing/2014/main" id="{EA8BC05B-91A1-CB80-9AD0-4803371E2506}"/>
              </a:ext>
            </a:extLst>
          </p:cNvPr>
          <p:cNvPicPr>
            <a:picLocks noChangeAspect="1"/>
          </p:cNvPicPr>
          <p:nvPr/>
        </p:nvPicPr>
        <p:blipFill>
          <a:blip r:embed="rId3"/>
          <a:stretch>
            <a:fillRect/>
          </a:stretch>
        </p:blipFill>
        <p:spPr>
          <a:xfrm>
            <a:off x="2471150" y="4099362"/>
            <a:ext cx="4054191" cy="548688"/>
          </a:xfrm>
          <a:prstGeom prst="rect">
            <a:avLst/>
          </a:prstGeom>
        </p:spPr>
      </p:pic>
      <p:sp>
        <p:nvSpPr>
          <p:cNvPr id="27" name="תיבת טקסט 26">
            <a:extLst>
              <a:ext uri="{FF2B5EF4-FFF2-40B4-BE49-F238E27FC236}">
                <a16:creationId xmlns:a16="http://schemas.microsoft.com/office/drawing/2014/main" id="{E67E8F9E-524E-E06F-8F74-599907204093}"/>
              </a:ext>
            </a:extLst>
          </p:cNvPr>
          <p:cNvSpPr txBox="1"/>
          <p:nvPr/>
        </p:nvSpPr>
        <p:spPr>
          <a:xfrm>
            <a:off x="2160045" y="3371530"/>
            <a:ext cx="4676400" cy="307777"/>
          </a:xfrm>
          <a:prstGeom prst="rect">
            <a:avLst/>
          </a:prstGeom>
          <a:noFill/>
        </p:spPr>
        <p:txBody>
          <a:bodyPr wrap="square">
            <a:spAutoFit/>
          </a:bodyPr>
          <a:lstStyle/>
          <a:p>
            <a:r>
              <a:rPr lang="he-IL" u="sng" dirty="0">
                <a:solidFill>
                  <a:schemeClr val="bg1"/>
                </a:solidFill>
                <a:hlinkClick r:id="rId4"/>
              </a:rPr>
              <a:t>https://github.com/EdenBenMeshi/PredictHitGames</a:t>
            </a:r>
            <a:endParaRPr lang="he-IL" u="sng" dirty="0">
              <a:solidFill>
                <a:schemeClr val="bg1"/>
              </a:solidFill>
            </a:endParaRPr>
          </a:p>
        </p:txBody>
      </p:sp>
      <p:pic>
        <p:nvPicPr>
          <p:cNvPr id="1026" name="Picture 2" descr="GitHub Logo, history, meaning, symbol, PNG">
            <a:extLst>
              <a:ext uri="{FF2B5EF4-FFF2-40B4-BE49-F238E27FC236}">
                <a16:creationId xmlns:a16="http://schemas.microsoft.com/office/drawing/2014/main" id="{5FB26C61-188F-F279-46ED-8163CDFFA6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4627" y="3851637"/>
            <a:ext cx="1856245" cy="10441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49"/>
          <p:cNvSpPr txBox="1">
            <a:spLocks noGrp="1"/>
          </p:cNvSpPr>
          <p:nvPr>
            <p:ph type="body" idx="1"/>
          </p:nvPr>
        </p:nvSpPr>
        <p:spPr>
          <a:xfrm>
            <a:off x="1054554" y="989475"/>
            <a:ext cx="3908700" cy="3786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800" u="sng" dirty="0">
                <a:latin typeface="Share Tech"/>
              </a:rPr>
              <a:t>Rows: </a:t>
            </a:r>
          </a:p>
          <a:p>
            <a:pPr marL="285750" indent="-285750">
              <a:lnSpc>
                <a:spcPct val="150000"/>
              </a:lnSpc>
            </a:pPr>
            <a:r>
              <a:rPr lang="en-US" sz="1600" b="1" dirty="0"/>
              <a:t>Each row represents a game</a:t>
            </a:r>
            <a:endParaRPr sz="1600" b="1" dirty="0"/>
          </a:p>
          <a:p>
            <a:pPr marL="0" lvl="0" indent="0" algn="l" rtl="0">
              <a:spcBef>
                <a:spcPts val="1600"/>
              </a:spcBef>
              <a:spcAft>
                <a:spcPts val="0"/>
              </a:spcAft>
              <a:buNone/>
            </a:pPr>
            <a:r>
              <a:rPr lang="en-US" sz="1800" u="sng" dirty="0">
                <a:solidFill>
                  <a:schemeClr val="lt1"/>
                </a:solidFill>
                <a:latin typeface="Share Tech"/>
                <a:ea typeface="Share Tech"/>
                <a:cs typeface="Share Tech"/>
                <a:sym typeface="Share Tech"/>
              </a:rPr>
              <a:t>C</a:t>
            </a:r>
            <a:r>
              <a:rPr lang="en" sz="1800" u="sng" dirty="0">
                <a:latin typeface="Share Tech"/>
                <a:sym typeface="Share Tech"/>
              </a:rPr>
              <a:t>loumns</a:t>
            </a:r>
            <a:r>
              <a:rPr lang="en" sz="1800" u="sng" dirty="0">
                <a:solidFill>
                  <a:schemeClr val="lt1"/>
                </a:solidFill>
                <a:latin typeface="Share Tech"/>
                <a:ea typeface="Share Tech"/>
                <a:cs typeface="Share Tech"/>
                <a:sym typeface="Share Tech"/>
              </a:rPr>
              <a:t>:</a:t>
            </a:r>
            <a:endParaRPr sz="1800" u="sng" dirty="0">
              <a:latin typeface="Advent Pro Medium"/>
              <a:ea typeface="Advent Pro Medium"/>
              <a:cs typeface="Advent Pro Medium"/>
              <a:sym typeface="Advent Pro Medium"/>
            </a:endParaRPr>
          </a:p>
          <a:p>
            <a:pPr marL="241300" lvl="0" indent="-215900" algn="l" rtl="0">
              <a:spcBef>
                <a:spcPts val="300"/>
              </a:spcBef>
              <a:spcAft>
                <a:spcPts val="0"/>
              </a:spcAft>
              <a:buClr>
                <a:schemeClr val="accent2"/>
              </a:buClr>
              <a:buSzPts val="1400"/>
              <a:buFont typeface="Maven Pro"/>
              <a:buChar char="●"/>
            </a:pPr>
            <a:r>
              <a:rPr lang="en-US" sz="1600" b="1" dirty="0"/>
              <a:t>Game</a:t>
            </a:r>
            <a:endParaRPr sz="1600" b="1" dirty="0"/>
          </a:p>
          <a:p>
            <a:pPr marL="241300" lvl="0" indent="-215900" algn="l" rtl="0">
              <a:spcBef>
                <a:spcPts val="300"/>
              </a:spcBef>
              <a:spcAft>
                <a:spcPts val="0"/>
              </a:spcAft>
              <a:buClr>
                <a:schemeClr val="accent2"/>
              </a:buClr>
              <a:buSzPts val="1400"/>
              <a:buFont typeface="Maven Pro"/>
              <a:buChar char="●"/>
            </a:pPr>
            <a:r>
              <a:rPr lang="en-US" sz="1600" b="1" dirty="0"/>
              <a:t>Pos</a:t>
            </a:r>
            <a:endParaRPr sz="1600" b="1" dirty="0"/>
          </a:p>
          <a:p>
            <a:pPr marL="241300" lvl="0" indent="-215900" algn="l" rtl="0">
              <a:spcBef>
                <a:spcPts val="300"/>
              </a:spcBef>
              <a:spcAft>
                <a:spcPts val="0"/>
              </a:spcAft>
              <a:buClr>
                <a:schemeClr val="accent2"/>
              </a:buClr>
              <a:buSzPts val="1400"/>
              <a:buFont typeface="Maven Pro"/>
              <a:buChar char="●"/>
            </a:pPr>
            <a:r>
              <a:rPr lang="en-US" sz="1600" b="1" dirty="0"/>
              <a:t>Genre</a:t>
            </a:r>
          </a:p>
          <a:p>
            <a:pPr marL="241300" indent="-215900">
              <a:spcBef>
                <a:spcPts val="300"/>
              </a:spcBef>
              <a:buClr>
                <a:schemeClr val="accent2"/>
              </a:buClr>
              <a:buSzPts val="1400"/>
              <a:buFont typeface="Maven Pro"/>
              <a:buChar char="●"/>
            </a:pPr>
            <a:r>
              <a:rPr lang="en-US" sz="1600" b="1" dirty="0"/>
              <a:t>Console</a:t>
            </a:r>
          </a:p>
          <a:p>
            <a:pPr marL="241300" indent="-215900">
              <a:spcBef>
                <a:spcPts val="300"/>
              </a:spcBef>
              <a:buClr>
                <a:schemeClr val="accent2"/>
              </a:buClr>
              <a:buSzPts val="1400"/>
              <a:buFont typeface="Maven Pro"/>
              <a:buChar char="●"/>
            </a:pPr>
            <a:r>
              <a:rPr lang="en-US" sz="1600" b="1" dirty="0"/>
              <a:t>Publisher</a:t>
            </a:r>
          </a:p>
          <a:p>
            <a:pPr marL="241300" indent="-215900">
              <a:spcBef>
                <a:spcPts val="300"/>
              </a:spcBef>
              <a:buClr>
                <a:schemeClr val="accent2"/>
              </a:buClr>
              <a:buSzPts val="1400"/>
              <a:buFont typeface="Maven Pro"/>
              <a:buChar char="●"/>
            </a:pPr>
            <a:r>
              <a:rPr lang="en-US" sz="1600" b="1" dirty="0"/>
              <a:t>Developer</a:t>
            </a:r>
          </a:p>
          <a:p>
            <a:pPr marL="241300" indent="-215900">
              <a:spcBef>
                <a:spcPts val="300"/>
              </a:spcBef>
              <a:buClr>
                <a:schemeClr val="accent2"/>
              </a:buClr>
              <a:buSzPts val="1400"/>
              <a:buFont typeface="Maven Pro"/>
              <a:buChar char="●"/>
            </a:pPr>
            <a:endParaRPr lang="en-US" sz="1600" b="1" dirty="0"/>
          </a:p>
          <a:p>
            <a:pPr marL="241300" indent="-215900">
              <a:spcBef>
                <a:spcPts val="300"/>
              </a:spcBef>
              <a:buClr>
                <a:schemeClr val="accent2"/>
              </a:buClr>
              <a:buSzPts val="1400"/>
              <a:buFont typeface="Maven Pro"/>
              <a:buChar char="●"/>
            </a:pPr>
            <a:endParaRPr lang="en-US" sz="1600" b="1" dirty="0"/>
          </a:p>
          <a:p>
            <a:pPr marL="241300" indent="-215900">
              <a:spcBef>
                <a:spcPts val="300"/>
              </a:spcBef>
              <a:buClr>
                <a:schemeClr val="accent2"/>
              </a:buClr>
              <a:buSzPts val="1400"/>
              <a:buFont typeface="Maven Pro"/>
              <a:buChar char="●"/>
            </a:pPr>
            <a:endParaRPr lang="en-US" sz="2400" b="1" dirty="0">
              <a:effectLst/>
            </a:endParaRPr>
          </a:p>
          <a:p>
            <a:pPr marL="241300" indent="-215900">
              <a:spcBef>
                <a:spcPts val="300"/>
              </a:spcBef>
              <a:buClr>
                <a:schemeClr val="accent2"/>
              </a:buClr>
              <a:buSzPts val="1400"/>
              <a:buFont typeface="Maven Pro"/>
              <a:buChar char="●"/>
            </a:pPr>
            <a:endParaRPr lang="en-US" sz="2000" b="1" dirty="0">
              <a:effectLst/>
            </a:endParaRPr>
          </a:p>
          <a:p>
            <a:pPr marL="241300" indent="-215900">
              <a:spcBef>
                <a:spcPts val="300"/>
              </a:spcBef>
              <a:buClr>
                <a:schemeClr val="accent2"/>
              </a:buClr>
              <a:buSzPts val="1400"/>
              <a:buFont typeface="Maven Pro"/>
              <a:buChar char="●"/>
            </a:pPr>
            <a:endParaRPr lang="en-US" sz="1800" b="1" dirty="0">
              <a:effectLst/>
            </a:endParaRPr>
          </a:p>
          <a:p>
            <a:pPr marL="241300" lvl="0" indent="-215900" algn="l" rtl="0">
              <a:spcBef>
                <a:spcPts val="300"/>
              </a:spcBef>
              <a:spcAft>
                <a:spcPts val="0"/>
              </a:spcAft>
              <a:buClr>
                <a:schemeClr val="accent2"/>
              </a:buClr>
              <a:buSzPts val="1400"/>
              <a:buFont typeface="Maven Pro"/>
              <a:buChar char="●"/>
            </a:pPr>
            <a:endParaRPr lang="en-US" sz="1600" b="1" dirty="0">
              <a:effectLst/>
            </a:endParaRPr>
          </a:p>
          <a:p>
            <a:pPr marL="241300" lvl="0" indent="-215900" algn="l" rtl="0">
              <a:spcBef>
                <a:spcPts val="300"/>
              </a:spcBef>
              <a:spcAft>
                <a:spcPts val="0"/>
              </a:spcAft>
              <a:buClr>
                <a:schemeClr val="accent2"/>
              </a:buClr>
              <a:buSzPts val="1400"/>
              <a:buFont typeface="Maven Pro"/>
              <a:buChar char="●"/>
            </a:pPr>
            <a:endParaRPr sz="1400" dirty="0"/>
          </a:p>
        </p:txBody>
      </p:sp>
      <p:sp>
        <p:nvSpPr>
          <p:cNvPr id="1587" name="Google Shape;1587;p49"/>
          <p:cNvSpPr txBox="1">
            <a:spLocks noGrp="1"/>
          </p:cNvSpPr>
          <p:nvPr>
            <p:ph type="ctrTitle"/>
          </p:nvPr>
        </p:nvSpPr>
        <p:spPr>
          <a:xfrm>
            <a:off x="618824" y="411675"/>
            <a:ext cx="5412457"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The structure of the information</a:t>
            </a:r>
            <a:endParaRPr dirty="0"/>
          </a:p>
        </p:txBody>
      </p:sp>
      <p:sp>
        <p:nvSpPr>
          <p:cNvPr id="6" name="Google Shape;1586;p49">
            <a:extLst>
              <a:ext uri="{FF2B5EF4-FFF2-40B4-BE49-F238E27FC236}">
                <a16:creationId xmlns:a16="http://schemas.microsoft.com/office/drawing/2014/main" id="{39CE71D4-DD05-051E-7EE6-1F32C71270A4}"/>
              </a:ext>
            </a:extLst>
          </p:cNvPr>
          <p:cNvSpPr txBox="1">
            <a:spLocks/>
          </p:cNvSpPr>
          <p:nvPr/>
        </p:nvSpPr>
        <p:spPr>
          <a:xfrm>
            <a:off x="3061959" y="1972977"/>
            <a:ext cx="3908700" cy="3271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buFont typeface="Livvic Light"/>
              <a:buNone/>
            </a:pPr>
            <a:endParaRPr lang="en-US" sz="1800" dirty="0">
              <a:latin typeface="Share Tech"/>
              <a:ea typeface="Share Tech"/>
              <a:cs typeface="Share Tech"/>
              <a:sym typeface="Share Tech"/>
            </a:endParaRPr>
          </a:p>
          <a:p>
            <a:pPr marL="241300" indent="-215900">
              <a:spcBef>
                <a:spcPts val="300"/>
              </a:spcBef>
              <a:buClr>
                <a:schemeClr val="accent2"/>
              </a:buClr>
              <a:buSzPts val="1400"/>
              <a:buFont typeface="Maven Pro"/>
              <a:buChar char="●"/>
            </a:pPr>
            <a:r>
              <a:rPr lang="en-US" sz="1600" b="1" dirty="0" err="1"/>
              <a:t>VGChartz</a:t>
            </a:r>
            <a:r>
              <a:rPr lang="en-US" sz="1600" b="1" dirty="0"/>
              <a:t> Score</a:t>
            </a:r>
          </a:p>
          <a:p>
            <a:pPr marL="241300" indent="-215900">
              <a:spcBef>
                <a:spcPts val="300"/>
              </a:spcBef>
              <a:buClr>
                <a:schemeClr val="accent2"/>
              </a:buClr>
              <a:buSzPts val="1400"/>
              <a:buFont typeface="Maven Pro"/>
              <a:buChar char="●"/>
            </a:pPr>
            <a:r>
              <a:rPr lang="en-US" sz="1600" b="1" dirty="0"/>
              <a:t>Critic Score</a:t>
            </a:r>
          </a:p>
          <a:p>
            <a:pPr marL="241300" indent="-215900">
              <a:spcBef>
                <a:spcPts val="300"/>
              </a:spcBef>
              <a:buClr>
                <a:schemeClr val="accent2"/>
              </a:buClr>
              <a:buSzPts val="1400"/>
              <a:buFont typeface="Maven Pro"/>
              <a:buChar char="●"/>
            </a:pPr>
            <a:r>
              <a:rPr lang="en-US" sz="1600" b="1" dirty="0"/>
              <a:t>User Score</a:t>
            </a:r>
            <a:endParaRPr lang="en-US" sz="1600" b="1" dirty="0">
              <a:sym typeface="Advent Pro Medium"/>
            </a:endParaRPr>
          </a:p>
          <a:p>
            <a:pPr marL="241300" indent="-215900" fontAlgn="ctr">
              <a:spcBef>
                <a:spcPts val="300"/>
              </a:spcBef>
              <a:buClr>
                <a:schemeClr val="accent2"/>
              </a:buClr>
              <a:buSzPts val="1400"/>
              <a:buFont typeface="Maven Pro"/>
              <a:buChar char="●"/>
            </a:pPr>
            <a:r>
              <a:rPr lang="en-US" sz="1600" b="1" dirty="0"/>
              <a:t>Total Shipped</a:t>
            </a:r>
          </a:p>
          <a:p>
            <a:pPr marL="241300" indent="-215900" fontAlgn="ctr">
              <a:spcBef>
                <a:spcPts val="300"/>
              </a:spcBef>
              <a:buClr>
                <a:schemeClr val="accent2"/>
              </a:buClr>
              <a:buSzPts val="1400"/>
              <a:buFont typeface="Maven Pro"/>
              <a:buChar char="●"/>
            </a:pPr>
            <a:r>
              <a:rPr lang="en-US" sz="1600" b="1" dirty="0"/>
              <a:t>Total Sales</a:t>
            </a:r>
          </a:p>
          <a:p>
            <a:pPr marL="241300" indent="-215900" fontAlgn="ctr">
              <a:spcBef>
                <a:spcPts val="300"/>
              </a:spcBef>
              <a:buClr>
                <a:schemeClr val="accent2"/>
              </a:buClr>
              <a:buSzPts val="1400"/>
              <a:buFont typeface="Maven Pro"/>
              <a:buChar char="●"/>
            </a:pPr>
            <a:r>
              <a:rPr lang="en-US" sz="1600" b="1" dirty="0"/>
              <a:t>NA Sales</a:t>
            </a:r>
          </a:p>
          <a:p>
            <a:pPr marL="241300" indent="-215900">
              <a:spcBef>
                <a:spcPts val="300"/>
              </a:spcBef>
              <a:buClr>
                <a:schemeClr val="accent2"/>
              </a:buClr>
              <a:buSzPts val="1400"/>
              <a:buFont typeface="Maven Pro"/>
              <a:buChar char="●"/>
            </a:pPr>
            <a:endParaRPr lang="en-US" sz="2400" b="1" dirty="0"/>
          </a:p>
          <a:p>
            <a:pPr marL="241300" indent="-215900">
              <a:spcBef>
                <a:spcPts val="300"/>
              </a:spcBef>
              <a:buClr>
                <a:schemeClr val="accent2"/>
              </a:buClr>
              <a:buSzPts val="1400"/>
              <a:buFont typeface="Maven Pro"/>
              <a:buChar char="●"/>
            </a:pPr>
            <a:endParaRPr lang="en-US" sz="2000" b="1" dirty="0"/>
          </a:p>
          <a:p>
            <a:pPr marL="241300" indent="-215900">
              <a:spcBef>
                <a:spcPts val="300"/>
              </a:spcBef>
              <a:buClr>
                <a:schemeClr val="accent2"/>
              </a:buClr>
              <a:buSzPts val="1400"/>
              <a:buFont typeface="Maven Pro"/>
              <a:buChar char="●"/>
            </a:pPr>
            <a:endParaRPr lang="en-US" sz="1800" b="1" dirty="0"/>
          </a:p>
          <a:p>
            <a:pPr marL="241300" indent="-215900">
              <a:spcBef>
                <a:spcPts val="300"/>
              </a:spcBef>
              <a:buClr>
                <a:schemeClr val="accent2"/>
              </a:buClr>
              <a:buSzPts val="1400"/>
              <a:buFont typeface="Maven Pro"/>
              <a:buChar char="●"/>
            </a:pPr>
            <a:endParaRPr lang="en-US" sz="1600" b="1" dirty="0"/>
          </a:p>
          <a:p>
            <a:pPr marL="241300" indent="-215900">
              <a:spcBef>
                <a:spcPts val="300"/>
              </a:spcBef>
              <a:buClr>
                <a:schemeClr val="accent2"/>
              </a:buClr>
              <a:buSzPts val="1400"/>
              <a:buFont typeface="Maven Pro"/>
              <a:buChar char="●"/>
            </a:pPr>
            <a:endParaRPr lang="en-US" sz="1400" dirty="0"/>
          </a:p>
        </p:txBody>
      </p:sp>
      <p:sp>
        <p:nvSpPr>
          <p:cNvPr id="9" name="Google Shape;1586;p49">
            <a:extLst>
              <a:ext uri="{FF2B5EF4-FFF2-40B4-BE49-F238E27FC236}">
                <a16:creationId xmlns:a16="http://schemas.microsoft.com/office/drawing/2014/main" id="{32B8155F-BCCA-C0FD-FADF-F880E4EC8066}"/>
              </a:ext>
            </a:extLst>
          </p:cNvPr>
          <p:cNvSpPr txBox="1">
            <a:spLocks/>
          </p:cNvSpPr>
          <p:nvPr/>
        </p:nvSpPr>
        <p:spPr>
          <a:xfrm>
            <a:off x="5447992" y="1972977"/>
            <a:ext cx="3908700" cy="3271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buFont typeface="Livvic Light"/>
              <a:buNone/>
            </a:pPr>
            <a:endParaRPr lang="en-US" sz="1800" dirty="0">
              <a:latin typeface="Share Tech"/>
              <a:ea typeface="Share Tech"/>
              <a:cs typeface="Share Tech"/>
              <a:sym typeface="Share Tech"/>
            </a:endParaRPr>
          </a:p>
          <a:p>
            <a:pPr marL="241300" indent="-215900" fontAlgn="ctr">
              <a:spcBef>
                <a:spcPts val="300"/>
              </a:spcBef>
              <a:buClr>
                <a:schemeClr val="accent2"/>
              </a:buClr>
              <a:buSzPts val="1400"/>
              <a:buFont typeface="Maven Pro"/>
              <a:buChar char="●"/>
            </a:pPr>
            <a:r>
              <a:rPr lang="en-US" sz="1600" b="1" dirty="0"/>
              <a:t>PAL Sales</a:t>
            </a:r>
          </a:p>
          <a:p>
            <a:pPr marL="241300" indent="-215900" fontAlgn="ctr">
              <a:spcBef>
                <a:spcPts val="300"/>
              </a:spcBef>
              <a:buClr>
                <a:schemeClr val="accent2"/>
              </a:buClr>
              <a:buSzPts val="1400"/>
              <a:buFont typeface="Maven Pro"/>
              <a:buChar char="●"/>
            </a:pPr>
            <a:r>
              <a:rPr lang="en-US" sz="1600" b="1" dirty="0"/>
              <a:t>Japan Sales</a:t>
            </a:r>
          </a:p>
          <a:p>
            <a:pPr marL="241300" indent="-215900" fontAlgn="ctr">
              <a:spcBef>
                <a:spcPts val="300"/>
              </a:spcBef>
              <a:buClr>
                <a:schemeClr val="accent2"/>
              </a:buClr>
              <a:buSzPts val="1400"/>
              <a:buFont typeface="Maven Pro"/>
              <a:buChar char="●"/>
            </a:pPr>
            <a:r>
              <a:rPr lang="en-US" sz="1600" b="1" dirty="0"/>
              <a:t>Other Sales</a:t>
            </a:r>
          </a:p>
          <a:p>
            <a:pPr marL="241300" indent="-215900" fontAlgn="ctr">
              <a:spcBef>
                <a:spcPts val="300"/>
              </a:spcBef>
              <a:buClr>
                <a:schemeClr val="accent2"/>
              </a:buClr>
              <a:buSzPts val="1400"/>
              <a:buFont typeface="Maven Pro"/>
              <a:buChar char="●"/>
            </a:pPr>
            <a:r>
              <a:rPr lang="en-US" sz="1600" b="1" dirty="0"/>
              <a:t>Release Date</a:t>
            </a:r>
          </a:p>
          <a:p>
            <a:pPr marL="241300" indent="-215900" fontAlgn="ctr">
              <a:spcBef>
                <a:spcPts val="300"/>
              </a:spcBef>
              <a:buClr>
                <a:schemeClr val="accent2"/>
              </a:buClr>
              <a:buSzPts val="1400"/>
              <a:buFont typeface="Maven Pro"/>
              <a:buChar char="●"/>
            </a:pPr>
            <a:r>
              <a:rPr lang="en-US" sz="1600" b="1" dirty="0"/>
              <a:t>Last Update</a:t>
            </a:r>
          </a:p>
          <a:p>
            <a:pPr marL="241300" indent="-215900">
              <a:spcBef>
                <a:spcPts val="300"/>
              </a:spcBef>
              <a:buClr>
                <a:schemeClr val="accent2"/>
              </a:buClr>
              <a:buSzPts val="1400"/>
              <a:buFont typeface="Maven Pro"/>
              <a:buChar char="●"/>
            </a:pPr>
            <a:endParaRPr lang="en-US" sz="2400" b="1" dirty="0"/>
          </a:p>
          <a:p>
            <a:pPr marL="241300" indent="-215900">
              <a:spcBef>
                <a:spcPts val="300"/>
              </a:spcBef>
              <a:buClr>
                <a:schemeClr val="accent2"/>
              </a:buClr>
              <a:buSzPts val="1400"/>
              <a:buFont typeface="Maven Pro"/>
              <a:buChar char="●"/>
            </a:pPr>
            <a:endParaRPr lang="en-US" sz="2000" b="1" dirty="0"/>
          </a:p>
          <a:p>
            <a:pPr marL="241300" indent="-215900">
              <a:spcBef>
                <a:spcPts val="300"/>
              </a:spcBef>
              <a:buClr>
                <a:schemeClr val="accent2"/>
              </a:buClr>
              <a:buSzPts val="1400"/>
              <a:buFont typeface="Maven Pro"/>
              <a:buChar char="●"/>
            </a:pPr>
            <a:endParaRPr lang="en-US" sz="1800" b="1" dirty="0"/>
          </a:p>
          <a:p>
            <a:pPr marL="241300" indent="-215900">
              <a:spcBef>
                <a:spcPts val="300"/>
              </a:spcBef>
              <a:buClr>
                <a:schemeClr val="accent2"/>
              </a:buClr>
              <a:buSzPts val="1400"/>
              <a:buFont typeface="Maven Pro"/>
              <a:buChar char="●"/>
            </a:pPr>
            <a:endParaRPr lang="en-US" sz="1600" b="1" dirty="0"/>
          </a:p>
          <a:p>
            <a:pPr marL="241300" indent="-215900">
              <a:spcBef>
                <a:spcPts val="300"/>
              </a:spcBef>
              <a:buClr>
                <a:schemeClr val="accent2"/>
              </a:buClr>
              <a:buSzPts val="1400"/>
              <a:buFont typeface="Maven Pro"/>
              <a:buChar char="●"/>
            </a:pPr>
            <a:endParaRPr lang="en-US" sz="1400" dirty="0"/>
          </a:p>
        </p:txBody>
      </p:sp>
    </p:spTree>
    <p:extLst>
      <p:ext uri="{BB962C8B-B14F-4D97-AF65-F5344CB8AC3E}">
        <p14:creationId xmlns:p14="http://schemas.microsoft.com/office/powerpoint/2010/main" val="3280268048"/>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86">
                                            <p:txEl>
                                              <p:pRg st="0" end="0"/>
                                            </p:txEl>
                                          </p:spTgt>
                                        </p:tgtEl>
                                        <p:attrNameLst>
                                          <p:attrName>style.visibility</p:attrName>
                                        </p:attrNameLst>
                                      </p:cBhvr>
                                      <p:to>
                                        <p:strVal val="visible"/>
                                      </p:to>
                                    </p:set>
                                    <p:animEffect transition="in" filter="fade">
                                      <p:cBhvr>
                                        <p:cTn id="7" dur="1000"/>
                                        <p:tgtEl>
                                          <p:spTgt spid="1586">
                                            <p:txEl>
                                              <p:pRg st="0" end="0"/>
                                            </p:txEl>
                                          </p:spTgt>
                                        </p:tgtEl>
                                      </p:cBhvr>
                                    </p:animEffect>
                                    <p:anim calcmode="lin" valueType="num">
                                      <p:cBhvr>
                                        <p:cTn id="8" dur="1000" fill="hold"/>
                                        <p:tgtEl>
                                          <p:spTgt spid="158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8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86">
                                            <p:txEl>
                                              <p:pRg st="2" end="2"/>
                                            </p:txEl>
                                          </p:spTgt>
                                        </p:tgtEl>
                                        <p:attrNameLst>
                                          <p:attrName>style.visibility</p:attrName>
                                        </p:attrNameLst>
                                      </p:cBhvr>
                                      <p:to>
                                        <p:strVal val="visible"/>
                                      </p:to>
                                    </p:set>
                                    <p:animEffect transition="in" filter="fade">
                                      <p:cBhvr>
                                        <p:cTn id="12" dur="1000"/>
                                        <p:tgtEl>
                                          <p:spTgt spid="1586">
                                            <p:txEl>
                                              <p:pRg st="2" end="2"/>
                                            </p:txEl>
                                          </p:spTgt>
                                        </p:tgtEl>
                                      </p:cBhvr>
                                    </p:animEffect>
                                    <p:anim calcmode="lin" valueType="num">
                                      <p:cBhvr>
                                        <p:cTn id="13" dur="1000" fill="hold"/>
                                        <p:tgtEl>
                                          <p:spTgt spid="158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586">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86">
                                            <p:txEl>
                                              <p:pRg st="1" end="1"/>
                                            </p:txEl>
                                          </p:spTgt>
                                        </p:tgtEl>
                                        <p:attrNameLst>
                                          <p:attrName>style.visibility</p:attrName>
                                        </p:attrNameLst>
                                      </p:cBhvr>
                                      <p:to>
                                        <p:strVal val="visible"/>
                                      </p:to>
                                    </p:set>
                                    <p:animEffect transition="in" filter="fade">
                                      <p:cBhvr>
                                        <p:cTn id="17" dur="1000"/>
                                        <p:tgtEl>
                                          <p:spTgt spid="1586">
                                            <p:txEl>
                                              <p:pRg st="1" end="1"/>
                                            </p:txEl>
                                          </p:spTgt>
                                        </p:tgtEl>
                                      </p:cBhvr>
                                    </p:animEffect>
                                    <p:anim calcmode="lin" valueType="num">
                                      <p:cBhvr>
                                        <p:cTn id="18" dur="1000" fill="hold"/>
                                        <p:tgtEl>
                                          <p:spTgt spid="1586">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586">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86">
                                            <p:txEl>
                                              <p:pRg st="3" end="3"/>
                                            </p:txEl>
                                          </p:spTgt>
                                        </p:tgtEl>
                                        <p:attrNameLst>
                                          <p:attrName>style.visibility</p:attrName>
                                        </p:attrNameLst>
                                      </p:cBhvr>
                                      <p:to>
                                        <p:strVal val="visible"/>
                                      </p:to>
                                    </p:set>
                                    <p:animEffect transition="in" filter="fade">
                                      <p:cBhvr>
                                        <p:cTn id="22" dur="1000"/>
                                        <p:tgtEl>
                                          <p:spTgt spid="1586">
                                            <p:txEl>
                                              <p:pRg st="3" end="3"/>
                                            </p:txEl>
                                          </p:spTgt>
                                        </p:tgtEl>
                                      </p:cBhvr>
                                    </p:animEffect>
                                    <p:anim calcmode="lin" valueType="num">
                                      <p:cBhvr>
                                        <p:cTn id="23" dur="1000" fill="hold"/>
                                        <p:tgtEl>
                                          <p:spTgt spid="1586">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586">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86">
                                            <p:txEl>
                                              <p:pRg st="4" end="4"/>
                                            </p:txEl>
                                          </p:spTgt>
                                        </p:tgtEl>
                                        <p:attrNameLst>
                                          <p:attrName>style.visibility</p:attrName>
                                        </p:attrNameLst>
                                      </p:cBhvr>
                                      <p:to>
                                        <p:strVal val="visible"/>
                                      </p:to>
                                    </p:set>
                                    <p:animEffect transition="in" filter="fade">
                                      <p:cBhvr>
                                        <p:cTn id="27" dur="1000"/>
                                        <p:tgtEl>
                                          <p:spTgt spid="1586">
                                            <p:txEl>
                                              <p:pRg st="4" end="4"/>
                                            </p:txEl>
                                          </p:spTgt>
                                        </p:tgtEl>
                                      </p:cBhvr>
                                    </p:animEffect>
                                    <p:anim calcmode="lin" valueType="num">
                                      <p:cBhvr>
                                        <p:cTn id="28" dur="1000" fill="hold"/>
                                        <p:tgtEl>
                                          <p:spTgt spid="1586">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586">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86">
                                            <p:txEl>
                                              <p:pRg st="5" end="5"/>
                                            </p:txEl>
                                          </p:spTgt>
                                        </p:tgtEl>
                                        <p:attrNameLst>
                                          <p:attrName>style.visibility</p:attrName>
                                        </p:attrNameLst>
                                      </p:cBhvr>
                                      <p:to>
                                        <p:strVal val="visible"/>
                                      </p:to>
                                    </p:set>
                                    <p:animEffect transition="in" filter="fade">
                                      <p:cBhvr>
                                        <p:cTn id="32" dur="1000"/>
                                        <p:tgtEl>
                                          <p:spTgt spid="1586">
                                            <p:txEl>
                                              <p:pRg st="5" end="5"/>
                                            </p:txEl>
                                          </p:spTgt>
                                        </p:tgtEl>
                                      </p:cBhvr>
                                    </p:animEffect>
                                    <p:anim calcmode="lin" valueType="num">
                                      <p:cBhvr>
                                        <p:cTn id="33" dur="1000" fill="hold"/>
                                        <p:tgtEl>
                                          <p:spTgt spid="1586">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1586">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86">
                                            <p:txEl>
                                              <p:pRg st="6" end="6"/>
                                            </p:txEl>
                                          </p:spTgt>
                                        </p:tgtEl>
                                        <p:attrNameLst>
                                          <p:attrName>style.visibility</p:attrName>
                                        </p:attrNameLst>
                                      </p:cBhvr>
                                      <p:to>
                                        <p:strVal val="visible"/>
                                      </p:to>
                                    </p:set>
                                    <p:animEffect transition="in" filter="fade">
                                      <p:cBhvr>
                                        <p:cTn id="37" dur="1000"/>
                                        <p:tgtEl>
                                          <p:spTgt spid="1586">
                                            <p:txEl>
                                              <p:pRg st="6" end="6"/>
                                            </p:txEl>
                                          </p:spTgt>
                                        </p:tgtEl>
                                      </p:cBhvr>
                                    </p:animEffect>
                                    <p:anim calcmode="lin" valueType="num">
                                      <p:cBhvr>
                                        <p:cTn id="38" dur="1000" fill="hold"/>
                                        <p:tgtEl>
                                          <p:spTgt spid="1586">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1586">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586">
                                            <p:txEl>
                                              <p:pRg st="7" end="7"/>
                                            </p:txEl>
                                          </p:spTgt>
                                        </p:tgtEl>
                                        <p:attrNameLst>
                                          <p:attrName>style.visibility</p:attrName>
                                        </p:attrNameLst>
                                      </p:cBhvr>
                                      <p:to>
                                        <p:strVal val="visible"/>
                                      </p:to>
                                    </p:set>
                                    <p:animEffect transition="in" filter="fade">
                                      <p:cBhvr>
                                        <p:cTn id="42" dur="1000"/>
                                        <p:tgtEl>
                                          <p:spTgt spid="1586">
                                            <p:txEl>
                                              <p:pRg st="7" end="7"/>
                                            </p:txEl>
                                          </p:spTgt>
                                        </p:tgtEl>
                                      </p:cBhvr>
                                    </p:animEffect>
                                    <p:anim calcmode="lin" valueType="num">
                                      <p:cBhvr>
                                        <p:cTn id="43" dur="1000" fill="hold"/>
                                        <p:tgtEl>
                                          <p:spTgt spid="1586">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1586">
                                            <p:txEl>
                                              <p:pRg st="7" end="7"/>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586">
                                            <p:txEl>
                                              <p:pRg st="8" end="8"/>
                                            </p:txEl>
                                          </p:spTgt>
                                        </p:tgtEl>
                                        <p:attrNameLst>
                                          <p:attrName>style.visibility</p:attrName>
                                        </p:attrNameLst>
                                      </p:cBhvr>
                                      <p:to>
                                        <p:strVal val="visible"/>
                                      </p:to>
                                    </p:set>
                                    <p:animEffect transition="in" filter="fade">
                                      <p:cBhvr>
                                        <p:cTn id="47" dur="1000"/>
                                        <p:tgtEl>
                                          <p:spTgt spid="1586">
                                            <p:txEl>
                                              <p:pRg st="8" end="8"/>
                                            </p:txEl>
                                          </p:spTgt>
                                        </p:tgtEl>
                                      </p:cBhvr>
                                    </p:animEffect>
                                    <p:anim calcmode="lin" valueType="num">
                                      <p:cBhvr>
                                        <p:cTn id="48" dur="1000" fill="hold"/>
                                        <p:tgtEl>
                                          <p:spTgt spid="1586">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1586">
                                            <p:txEl>
                                              <p:pRg st="8" end="8"/>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anim calcmode="lin" valueType="num">
                                      <p:cBhvr>
                                        <p:cTn id="53" dur="1000" fill="hold"/>
                                        <p:tgtEl>
                                          <p:spTgt spid="6"/>
                                        </p:tgtEl>
                                        <p:attrNameLst>
                                          <p:attrName>ppt_x</p:attrName>
                                        </p:attrNameLst>
                                      </p:cBhvr>
                                      <p:tavLst>
                                        <p:tav tm="0">
                                          <p:val>
                                            <p:strVal val="#ppt_x"/>
                                          </p:val>
                                        </p:tav>
                                        <p:tav tm="100000">
                                          <p:val>
                                            <p:strVal val="#ppt_x"/>
                                          </p:val>
                                        </p:tav>
                                      </p:tavLst>
                                    </p:anim>
                                    <p:anim calcmode="lin" valueType="num">
                                      <p:cBhvr>
                                        <p:cTn id="54" dur="1000" fill="hold"/>
                                        <p:tgtEl>
                                          <p:spTgt spid="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anim calcmode="lin" valueType="num">
                                      <p:cBhvr>
                                        <p:cTn id="58" dur="1000" fill="hold"/>
                                        <p:tgtEl>
                                          <p:spTgt spid="9"/>
                                        </p:tgtEl>
                                        <p:attrNameLst>
                                          <p:attrName>ppt_x</p:attrName>
                                        </p:attrNameLst>
                                      </p:cBhvr>
                                      <p:tavLst>
                                        <p:tav tm="0">
                                          <p:val>
                                            <p:strVal val="#ppt_x"/>
                                          </p:val>
                                        </p:tav>
                                        <p:tav tm="100000">
                                          <p:val>
                                            <p:strVal val="#ppt_x"/>
                                          </p:val>
                                        </p:tav>
                                      </p:tavLst>
                                    </p:anim>
                                    <p:anim calcmode="lin" valueType="num">
                                      <p:cBhvr>
                                        <p:cTn id="5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6" grpId="0" uiExpand="1" build="p"/>
      <p:bldP spid="6"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49"/>
          <p:cNvSpPr txBox="1">
            <a:spLocks noGrp="1"/>
          </p:cNvSpPr>
          <p:nvPr>
            <p:ph type="body" idx="1"/>
          </p:nvPr>
        </p:nvSpPr>
        <p:spPr>
          <a:xfrm>
            <a:off x="618824" y="1052245"/>
            <a:ext cx="8153701" cy="3786900"/>
          </a:xfrm>
          <a:prstGeom prst="rect">
            <a:avLst/>
          </a:prstGeom>
        </p:spPr>
        <p:txBody>
          <a:bodyPr spcFirstLastPara="1" wrap="square" lIns="91425" tIns="91425" rIns="91425" bIns="91425" anchor="t" anchorCtr="0">
            <a:noAutofit/>
          </a:bodyPr>
          <a:lstStyle/>
          <a:p>
            <a:pPr marL="241300" lvl="0" indent="-215900" algn="l" rtl="0">
              <a:spcBef>
                <a:spcPts val="300"/>
              </a:spcBef>
              <a:spcAft>
                <a:spcPts val="0"/>
              </a:spcAft>
              <a:buClr>
                <a:schemeClr val="accent2"/>
              </a:buClr>
              <a:buSzPts val="1400"/>
              <a:buFont typeface="Maven Pro"/>
              <a:buChar char="●"/>
            </a:pPr>
            <a:r>
              <a:rPr lang="en-US" sz="1600" dirty="0">
                <a:effectLst/>
              </a:rPr>
              <a:t>We learned the URL structure of the site.</a:t>
            </a:r>
          </a:p>
          <a:p>
            <a:pPr marL="241300" lvl="0" indent="-215900" algn="l" rtl="0">
              <a:spcBef>
                <a:spcPts val="300"/>
              </a:spcBef>
              <a:spcAft>
                <a:spcPts val="0"/>
              </a:spcAft>
              <a:buClr>
                <a:schemeClr val="accent2"/>
              </a:buClr>
              <a:buSzPts val="1400"/>
              <a:buFont typeface="Maven Pro"/>
              <a:buChar char="●"/>
            </a:pPr>
            <a:r>
              <a:rPr lang="en-US" sz="1600" dirty="0">
                <a:effectLst/>
              </a:rPr>
              <a:t>We concluded that it is best to extract the information from the site by genre.</a:t>
            </a:r>
          </a:p>
          <a:p>
            <a:pPr marL="241300" lvl="0" indent="-215900" algn="l" rtl="0">
              <a:spcBef>
                <a:spcPts val="300"/>
              </a:spcBef>
              <a:spcAft>
                <a:spcPts val="0"/>
              </a:spcAft>
              <a:buClr>
                <a:schemeClr val="accent2"/>
              </a:buClr>
              <a:buSzPts val="1400"/>
              <a:buFont typeface="Maven Pro"/>
              <a:buChar char="●"/>
            </a:pPr>
            <a:r>
              <a:rPr lang="en-US" sz="1600" dirty="0">
                <a:effectLst/>
              </a:rPr>
              <a:t>We have displayed the maximum amount of information on the page to save time in the data extraction process.</a:t>
            </a:r>
          </a:p>
          <a:p>
            <a:pPr marL="241300" lvl="0" indent="-215900" algn="l" rtl="0">
              <a:spcBef>
                <a:spcPts val="300"/>
              </a:spcBef>
              <a:spcAft>
                <a:spcPts val="0"/>
              </a:spcAft>
              <a:buClr>
                <a:schemeClr val="accent2"/>
              </a:buClr>
              <a:buSzPts val="1400"/>
              <a:buFont typeface="Maven Pro"/>
              <a:buChar char="●"/>
            </a:pPr>
            <a:r>
              <a:rPr lang="en-US" sz="1600" dirty="0">
                <a:effectLst/>
              </a:rPr>
              <a:t>We calculated the number of pages available for each genre by dividing the number of “</a:t>
            </a:r>
            <a:r>
              <a:rPr lang="en-US" sz="1600" dirty="0"/>
              <a:t>T</a:t>
            </a:r>
            <a:r>
              <a:rPr lang="en-US" sz="1600" dirty="0">
                <a:effectLst/>
              </a:rPr>
              <a:t>otal results” by the number of results that displayed on each page.</a:t>
            </a:r>
          </a:p>
          <a:p>
            <a:pPr marL="241300" lvl="0" indent="-215900" algn="l" rtl="0">
              <a:spcBef>
                <a:spcPts val="300"/>
              </a:spcBef>
              <a:spcAft>
                <a:spcPts val="0"/>
              </a:spcAft>
              <a:buClr>
                <a:schemeClr val="accent2"/>
              </a:buClr>
              <a:buSzPts val="1400"/>
              <a:buFont typeface="Maven Pro"/>
              <a:buChar char="●"/>
            </a:pPr>
            <a:r>
              <a:rPr lang="en-US" sz="1600" dirty="0">
                <a:effectLst/>
              </a:rPr>
              <a:t>We have created a list of all existing genres.</a:t>
            </a:r>
          </a:p>
          <a:p>
            <a:pPr marL="241300" lvl="0" indent="-215900" algn="l" rtl="0">
              <a:spcBef>
                <a:spcPts val="300"/>
              </a:spcBef>
              <a:spcAft>
                <a:spcPts val="0"/>
              </a:spcAft>
              <a:buClr>
                <a:schemeClr val="accent2"/>
              </a:buClr>
              <a:buSzPts val="1400"/>
              <a:buFont typeface="Maven Pro"/>
              <a:buChar char="●"/>
            </a:pPr>
            <a:r>
              <a:rPr lang="en-US" sz="1600" dirty="0">
                <a:effectLst/>
              </a:rPr>
              <a:t>We went through a loop on all the genres and an internal loop on all the existing pages for the same genre.</a:t>
            </a:r>
          </a:p>
          <a:p>
            <a:pPr marL="241300" lvl="0" indent="-215900" algn="l" rtl="0">
              <a:spcBef>
                <a:spcPts val="300"/>
              </a:spcBef>
              <a:spcAft>
                <a:spcPts val="0"/>
              </a:spcAft>
              <a:buClr>
                <a:schemeClr val="accent2"/>
              </a:buClr>
              <a:buSzPts val="1400"/>
              <a:buFont typeface="Maven Pro"/>
              <a:buChar char="●"/>
            </a:pPr>
            <a:r>
              <a:rPr lang="en-US" sz="1600" dirty="0">
                <a:effectLst/>
              </a:rPr>
              <a:t>On each page, we will import all the table data.</a:t>
            </a:r>
          </a:p>
          <a:p>
            <a:pPr marL="241300" lvl="0" indent="-215900" algn="l" rtl="0">
              <a:spcBef>
                <a:spcPts val="300"/>
              </a:spcBef>
              <a:spcAft>
                <a:spcPts val="0"/>
              </a:spcAft>
              <a:buClr>
                <a:schemeClr val="accent2"/>
              </a:buClr>
              <a:buSzPts val="1400"/>
              <a:buFont typeface="Maven Pro"/>
              <a:buChar char="●"/>
            </a:pPr>
            <a:r>
              <a:rPr lang="en-US" sz="1600" dirty="0">
                <a:effectLst/>
              </a:rPr>
              <a:t>We have put all the information in a list that corresponds to it.</a:t>
            </a:r>
          </a:p>
          <a:p>
            <a:pPr marL="241300" lvl="0" indent="-215900" algn="l" rtl="0">
              <a:spcBef>
                <a:spcPts val="300"/>
              </a:spcBef>
              <a:spcAft>
                <a:spcPts val="0"/>
              </a:spcAft>
              <a:buClr>
                <a:schemeClr val="accent2"/>
              </a:buClr>
              <a:buSzPts val="1400"/>
              <a:buFont typeface="Maven Pro"/>
              <a:buChar char="●"/>
            </a:pPr>
            <a:r>
              <a:rPr lang="en-US" sz="1600" dirty="0">
                <a:effectLst/>
              </a:rPr>
              <a:t>When done, we created a data frame from all the lists and exported it to Excel files.</a:t>
            </a:r>
            <a:endParaRPr lang="en-US" sz="1600" dirty="0"/>
          </a:p>
          <a:p>
            <a:pPr marL="241300" indent="-215900">
              <a:spcBef>
                <a:spcPts val="300"/>
              </a:spcBef>
              <a:buClr>
                <a:schemeClr val="accent2"/>
              </a:buClr>
              <a:buSzPts val="1400"/>
              <a:buFont typeface="Maven Pro"/>
              <a:buChar char="●"/>
            </a:pPr>
            <a:endParaRPr lang="en-US" sz="1600" b="1" dirty="0"/>
          </a:p>
          <a:p>
            <a:pPr marL="241300" indent="-215900">
              <a:spcBef>
                <a:spcPts val="300"/>
              </a:spcBef>
              <a:buClr>
                <a:schemeClr val="accent2"/>
              </a:buClr>
              <a:buSzPts val="1400"/>
              <a:buFont typeface="Maven Pro"/>
              <a:buChar char="●"/>
            </a:pPr>
            <a:endParaRPr lang="en-US" sz="2400" b="1" dirty="0">
              <a:effectLst/>
            </a:endParaRPr>
          </a:p>
          <a:p>
            <a:pPr marL="241300" indent="-215900">
              <a:spcBef>
                <a:spcPts val="300"/>
              </a:spcBef>
              <a:buClr>
                <a:schemeClr val="accent2"/>
              </a:buClr>
              <a:buSzPts val="1400"/>
              <a:buFont typeface="Maven Pro"/>
              <a:buChar char="●"/>
            </a:pPr>
            <a:endParaRPr lang="en-US" sz="2000" b="1" dirty="0">
              <a:effectLst/>
            </a:endParaRPr>
          </a:p>
          <a:p>
            <a:pPr marL="241300" indent="-215900">
              <a:spcBef>
                <a:spcPts val="300"/>
              </a:spcBef>
              <a:buClr>
                <a:schemeClr val="accent2"/>
              </a:buClr>
              <a:buSzPts val="1400"/>
              <a:buFont typeface="Maven Pro"/>
              <a:buChar char="●"/>
            </a:pPr>
            <a:endParaRPr lang="en-US" sz="1800" b="1" dirty="0">
              <a:effectLst/>
            </a:endParaRPr>
          </a:p>
          <a:p>
            <a:pPr marL="241300" lvl="0" indent="-215900" algn="l" rtl="0">
              <a:spcBef>
                <a:spcPts val="300"/>
              </a:spcBef>
              <a:spcAft>
                <a:spcPts val="0"/>
              </a:spcAft>
              <a:buClr>
                <a:schemeClr val="accent2"/>
              </a:buClr>
              <a:buSzPts val="1400"/>
              <a:buFont typeface="Maven Pro"/>
              <a:buChar char="●"/>
            </a:pPr>
            <a:endParaRPr lang="en-US" sz="1600" b="1" dirty="0">
              <a:effectLst/>
            </a:endParaRPr>
          </a:p>
          <a:p>
            <a:pPr marL="241300" lvl="0" indent="-215900" algn="l" rtl="0">
              <a:spcBef>
                <a:spcPts val="300"/>
              </a:spcBef>
              <a:spcAft>
                <a:spcPts val="0"/>
              </a:spcAft>
              <a:buClr>
                <a:schemeClr val="accent2"/>
              </a:buClr>
              <a:buSzPts val="1400"/>
              <a:buFont typeface="Maven Pro"/>
              <a:buChar char="●"/>
            </a:pPr>
            <a:endParaRPr sz="1400" dirty="0"/>
          </a:p>
        </p:txBody>
      </p:sp>
      <p:sp>
        <p:nvSpPr>
          <p:cNvPr id="1587" name="Google Shape;1587;p49"/>
          <p:cNvSpPr txBox="1">
            <a:spLocks noGrp="1"/>
          </p:cNvSpPr>
          <p:nvPr>
            <p:ph type="ctrTitle"/>
          </p:nvPr>
        </p:nvSpPr>
        <p:spPr>
          <a:xfrm>
            <a:off x="618824" y="411675"/>
            <a:ext cx="8153701" cy="577800"/>
          </a:xfrm>
          <a:prstGeom prst="rect">
            <a:avLst/>
          </a:prstGeom>
        </p:spPr>
        <p:txBody>
          <a:bodyPr spcFirstLastPara="1" wrap="square" lIns="91425" tIns="91425" rIns="91425" bIns="91425" anchor="b" anchorCtr="0">
            <a:noAutofit/>
          </a:bodyPr>
          <a:lstStyle/>
          <a:p>
            <a:pPr marL="25400" lvl="0" algn="l" rtl="0">
              <a:spcBef>
                <a:spcPts val="300"/>
              </a:spcBef>
              <a:spcAft>
                <a:spcPts val="0"/>
              </a:spcAft>
              <a:buClr>
                <a:schemeClr val="accent2"/>
              </a:buClr>
              <a:buSzPts val="1400"/>
            </a:pPr>
            <a:r>
              <a:rPr lang="en-US" sz="3200" b="1" dirty="0">
                <a:effectLst/>
              </a:rPr>
              <a:t>How we implemented this:</a:t>
            </a:r>
          </a:p>
        </p:txBody>
      </p:sp>
    </p:spTree>
    <p:extLst>
      <p:ext uri="{BB962C8B-B14F-4D97-AF65-F5344CB8AC3E}">
        <p14:creationId xmlns:p14="http://schemas.microsoft.com/office/powerpoint/2010/main" val="3724396180"/>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86">
                                            <p:txEl>
                                              <p:pRg st="0" end="0"/>
                                            </p:txEl>
                                          </p:spTgt>
                                        </p:tgtEl>
                                        <p:attrNameLst>
                                          <p:attrName>style.visibility</p:attrName>
                                        </p:attrNameLst>
                                      </p:cBhvr>
                                      <p:to>
                                        <p:strVal val="visible"/>
                                      </p:to>
                                    </p:set>
                                    <p:animEffect transition="in" filter="fade">
                                      <p:cBhvr>
                                        <p:cTn id="7" dur="1000"/>
                                        <p:tgtEl>
                                          <p:spTgt spid="1586">
                                            <p:txEl>
                                              <p:pRg st="0" end="0"/>
                                            </p:txEl>
                                          </p:spTgt>
                                        </p:tgtEl>
                                      </p:cBhvr>
                                    </p:animEffect>
                                    <p:anim calcmode="lin" valueType="num">
                                      <p:cBhvr>
                                        <p:cTn id="8" dur="1000" fill="hold"/>
                                        <p:tgtEl>
                                          <p:spTgt spid="158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8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586">
                                            <p:txEl>
                                              <p:pRg st="1" end="1"/>
                                            </p:txEl>
                                          </p:spTgt>
                                        </p:tgtEl>
                                        <p:attrNameLst>
                                          <p:attrName>style.visibility</p:attrName>
                                        </p:attrNameLst>
                                      </p:cBhvr>
                                      <p:to>
                                        <p:strVal val="visible"/>
                                      </p:to>
                                    </p:set>
                                    <p:animEffect transition="in" filter="fade">
                                      <p:cBhvr>
                                        <p:cTn id="13" dur="1000"/>
                                        <p:tgtEl>
                                          <p:spTgt spid="1586">
                                            <p:txEl>
                                              <p:pRg st="1" end="1"/>
                                            </p:txEl>
                                          </p:spTgt>
                                        </p:tgtEl>
                                      </p:cBhvr>
                                    </p:animEffect>
                                    <p:anim calcmode="lin" valueType="num">
                                      <p:cBhvr>
                                        <p:cTn id="14" dur="1000" fill="hold"/>
                                        <p:tgtEl>
                                          <p:spTgt spid="1586">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1586">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586">
                                            <p:txEl>
                                              <p:pRg st="2" end="2"/>
                                            </p:txEl>
                                          </p:spTgt>
                                        </p:tgtEl>
                                        <p:attrNameLst>
                                          <p:attrName>style.visibility</p:attrName>
                                        </p:attrNameLst>
                                      </p:cBhvr>
                                      <p:to>
                                        <p:strVal val="visible"/>
                                      </p:to>
                                    </p:set>
                                    <p:animEffect transition="in" filter="fade">
                                      <p:cBhvr>
                                        <p:cTn id="19" dur="1000"/>
                                        <p:tgtEl>
                                          <p:spTgt spid="1586">
                                            <p:txEl>
                                              <p:pRg st="2" end="2"/>
                                            </p:txEl>
                                          </p:spTgt>
                                        </p:tgtEl>
                                      </p:cBhvr>
                                    </p:animEffect>
                                    <p:anim calcmode="lin" valueType="num">
                                      <p:cBhvr>
                                        <p:cTn id="20" dur="1000" fill="hold"/>
                                        <p:tgtEl>
                                          <p:spTgt spid="158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586">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586">
                                            <p:txEl>
                                              <p:pRg st="3" end="3"/>
                                            </p:txEl>
                                          </p:spTgt>
                                        </p:tgtEl>
                                        <p:attrNameLst>
                                          <p:attrName>style.visibility</p:attrName>
                                        </p:attrNameLst>
                                      </p:cBhvr>
                                      <p:to>
                                        <p:strVal val="visible"/>
                                      </p:to>
                                    </p:set>
                                    <p:animEffect transition="in" filter="fade">
                                      <p:cBhvr>
                                        <p:cTn id="25" dur="1000"/>
                                        <p:tgtEl>
                                          <p:spTgt spid="1586">
                                            <p:txEl>
                                              <p:pRg st="3" end="3"/>
                                            </p:txEl>
                                          </p:spTgt>
                                        </p:tgtEl>
                                      </p:cBhvr>
                                    </p:animEffect>
                                    <p:anim calcmode="lin" valueType="num">
                                      <p:cBhvr>
                                        <p:cTn id="26" dur="1000" fill="hold"/>
                                        <p:tgtEl>
                                          <p:spTgt spid="1586">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586">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586">
                                            <p:txEl>
                                              <p:pRg st="4" end="4"/>
                                            </p:txEl>
                                          </p:spTgt>
                                        </p:tgtEl>
                                        <p:attrNameLst>
                                          <p:attrName>style.visibility</p:attrName>
                                        </p:attrNameLst>
                                      </p:cBhvr>
                                      <p:to>
                                        <p:strVal val="visible"/>
                                      </p:to>
                                    </p:set>
                                    <p:animEffect transition="in" filter="fade">
                                      <p:cBhvr>
                                        <p:cTn id="31" dur="1000"/>
                                        <p:tgtEl>
                                          <p:spTgt spid="1586">
                                            <p:txEl>
                                              <p:pRg st="4" end="4"/>
                                            </p:txEl>
                                          </p:spTgt>
                                        </p:tgtEl>
                                      </p:cBhvr>
                                    </p:animEffect>
                                    <p:anim calcmode="lin" valueType="num">
                                      <p:cBhvr>
                                        <p:cTn id="32" dur="1000" fill="hold"/>
                                        <p:tgtEl>
                                          <p:spTgt spid="1586">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1586">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1586">
                                            <p:txEl>
                                              <p:pRg st="5" end="5"/>
                                            </p:txEl>
                                          </p:spTgt>
                                        </p:tgtEl>
                                        <p:attrNameLst>
                                          <p:attrName>style.visibility</p:attrName>
                                        </p:attrNameLst>
                                      </p:cBhvr>
                                      <p:to>
                                        <p:strVal val="visible"/>
                                      </p:to>
                                    </p:set>
                                    <p:animEffect transition="in" filter="fade">
                                      <p:cBhvr>
                                        <p:cTn id="37" dur="1000"/>
                                        <p:tgtEl>
                                          <p:spTgt spid="1586">
                                            <p:txEl>
                                              <p:pRg st="5" end="5"/>
                                            </p:txEl>
                                          </p:spTgt>
                                        </p:tgtEl>
                                      </p:cBhvr>
                                    </p:animEffect>
                                    <p:anim calcmode="lin" valueType="num">
                                      <p:cBhvr>
                                        <p:cTn id="38" dur="1000" fill="hold"/>
                                        <p:tgtEl>
                                          <p:spTgt spid="1586">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1586">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1586">
                                            <p:txEl>
                                              <p:pRg st="6" end="6"/>
                                            </p:txEl>
                                          </p:spTgt>
                                        </p:tgtEl>
                                        <p:attrNameLst>
                                          <p:attrName>style.visibility</p:attrName>
                                        </p:attrNameLst>
                                      </p:cBhvr>
                                      <p:to>
                                        <p:strVal val="visible"/>
                                      </p:to>
                                    </p:set>
                                    <p:animEffect transition="in" filter="fade">
                                      <p:cBhvr>
                                        <p:cTn id="43" dur="1000"/>
                                        <p:tgtEl>
                                          <p:spTgt spid="1586">
                                            <p:txEl>
                                              <p:pRg st="6" end="6"/>
                                            </p:txEl>
                                          </p:spTgt>
                                        </p:tgtEl>
                                      </p:cBhvr>
                                    </p:animEffect>
                                    <p:anim calcmode="lin" valueType="num">
                                      <p:cBhvr>
                                        <p:cTn id="44" dur="1000" fill="hold"/>
                                        <p:tgtEl>
                                          <p:spTgt spid="1586">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1586">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1586">
                                            <p:txEl>
                                              <p:pRg st="7" end="7"/>
                                            </p:txEl>
                                          </p:spTgt>
                                        </p:tgtEl>
                                        <p:attrNameLst>
                                          <p:attrName>style.visibility</p:attrName>
                                        </p:attrNameLst>
                                      </p:cBhvr>
                                      <p:to>
                                        <p:strVal val="visible"/>
                                      </p:to>
                                    </p:set>
                                    <p:animEffect transition="in" filter="fade">
                                      <p:cBhvr>
                                        <p:cTn id="49" dur="1000"/>
                                        <p:tgtEl>
                                          <p:spTgt spid="1586">
                                            <p:txEl>
                                              <p:pRg st="7" end="7"/>
                                            </p:txEl>
                                          </p:spTgt>
                                        </p:tgtEl>
                                      </p:cBhvr>
                                    </p:animEffect>
                                    <p:anim calcmode="lin" valueType="num">
                                      <p:cBhvr>
                                        <p:cTn id="50" dur="1000" fill="hold"/>
                                        <p:tgtEl>
                                          <p:spTgt spid="1586">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1586">
                                            <p:txEl>
                                              <p:pRg st="7" end="7"/>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1586">
                                            <p:txEl>
                                              <p:pRg st="8" end="8"/>
                                            </p:txEl>
                                          </p:spTgt>
                                        </p:tgtEl>
                                        <p:attrNameLst>
                                          <p:attrName>style.visibility</p:attrName>
                                        </p:attrNameLst>
                                      </p:cBhvr>
                                      <p:to>
                                        <p:strVal val="visible"/>
                                      </p:to>
                                    </p:set>
                                    <p:animEffect transition="in" filter="fade">
                                      <p:cBhvr>
                                        <p:cTn id="55" dur="1000"/>
                                        <p:tgtEl>
                                          <p:spTgt spid="1586">
                                            <p:txEl>
                                              <p:pRg st="8" end="8"/>
                                            </p:txEl>
                                          </p:spTgt>
                                        </p:tgtEl>
                                      </p:cBhvr>
                                    </p:animEffect>
                                    <p:anim calcmode="lin" valueType="num">
                                      <p:cBhvr>
                                        <p:cTn id="56" dur="1000" fill="hold"/>
                                        <p:tgtEl>
                                          <p:spTgt spid="1586">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158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cxnSp>
        <p:nvCxnSpPr>
          <p:cNvPr id="1233" name="Google Shape;1233;p43"/>
          <p:cNvCxnSpPr>
            <a:endCxn id="1234" idx="1"/>
          </p:cNvCxnSpPr>
          <p:nvPr/>
        </p:nvCxnSpPr>
        <p:spPr>
          <a:xfrm rot="5400000" flipH="1">
            <a:off x="1203175" y="2002350"/>
            <a:ext cx="2287800" cy="1226700"/>
          </a:xfrm>
          <a:prstGeom prst="bentConnector4">
            <a:avLst>
              <a:gd name="adj1" fmla="val 23940"/>
              <a:gd name="adj2" fmla="val 119412"/>
            </a:avLst>
          </a:prstGeom>
          <a:noFill/>
          <a:ln w="9525" cap="flat" cmpd="sng">
            <a:solidFill>
              <a:schemeClr val="lt2"/>
            </a:solidFill>
            <a:prstDash val="solid"/>
            <a:round/>
            <a:headEnd type="none" w="med" len="med"/>
            <a:tailEnd type="none" w="med" len="med"/>
          </a:ln>
        </p:spPr>
      </p:cxnSp>
      <p:sp>
        <p:nvSpPr>
          <p:cNvPr id="1234" name="Google Shape;1234;p43"/>
          <p:cNvSpPr txBox="1">
            <a:spLocks noGrp="1"/>
          </p:cNvSpPr>
          <p:nvPr>
            <p:ph type="title"/>
          </p:nvPr>
        </p:nvSpPr>
        <p:spPr>
          <a:xfrm>
            <a:off x="1733725" y="856650"/>
            <a:ext cx="5676600" cy="123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61326 × 17</a:t>
            </a:r>
            <a:endParaRPr lang="en" dirty="0"/>
          </a:p>
        </p:txBody>
      </p:sp>
      <p:sp>
        <p:nvSpPr>
          <p:cNvPr id="1235" name="Google Shape;1235;p43"/>
          <p:cNvSpPr txBox="1">
            <a:spLocks noGrp="1"/>
          </p:cNvSpPr>
          <p:nvPr>
            <p:ph type="body" idx="1"/>
          </p:nvPr>
        </p:nvSpPr>
        <p:spPr>
          <a:xfrm>
            <a:off x="2430049" y="1900200"/>
            <a:ext cx="4121064" cy="715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This is the amount of the information that we extracted from the site:</a:t>
            </a:r>
          </a:p>
          <a:p>
            <a:pPr marL="0" indent="0">
              <a:spcAft>
                <a:spcPts val="1600"/>
              </a:spcAft>
              <a:buNone/>
            </a:pPr>
            <a:r>
              <a:rPr lang="en-US" sz="1800" b="1" dirty="0">
                <a:hlinkClick r:id="rId3"/>
              </a:rPr>
              <a:t>https://www.vgchartz.com </a:t>
            </a:r>
            <a:endParaRPr lang="he-IL" sz="1800" b="1" dirty="0"/>
          </a:p>
          <a:p>
            <a:pPr marL="0" lvl="0" indent="0" algn="ctr" rtl="0">
              <a:spcBef>
                <a:spcPts val="0"/>
              </a:spcBef>
              <a:spcAft>
                <a:spcPts val="1600"/>
              </a:spcAft>
              <a:buNone/>
            </a:pPr>
            <a:endParaRPr dirty="0"/>
          </a:p>
        </p:txBody>
      </p:sp>
    </p:spTree>
    <p:extLst>
      <p:ext uri="{BB962C8B-B14F-4D97-AF65-F5344CB8AC3E}">
        <p14:creationId xmlns:p14="http://schemas.microsoft.com/office/powerpoint/2010/main" val="3830409052"/>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234"/>
                                        </p:tgtEl>
                                        <p:attrNameLst>
                                          <p:attrName>style.visibility</p:attrName>
                                        </p:attrNameLst>
                                      </p:cBhvr>
                                      <p:to>
                                        <p:strVal val="visible"/>
                                      </p:to>
                                    </p:set>
                                    <p:anim calcmode="lin" valueType="num">
                                      <p:cBhvr>
                                        <p:cTn id="7" dur="1000" fill="hold"/>
                                        <p:tgtEl>
                                          <p:spTgt spid="1234"/>
                                        </p:tgtEl>
                                        <p:attrNameLst>
                                          <p:attrName>ppt_w</p:attrName>
                                        </p:attrNameLst>
                                      </p:cBhvr>
                                      <p:tavLst>
                                        <p:tav tm="0">
                                          <p:val>
                                            <p:fltVal val="0"/>
                                          </p:val>
                                        </p:tav>
                                        <p:tav tm="100000">
                                          <p:val>
                                            <p:strVal val="#ppt_w"/>
                                          </p:val>
                                        </p:tav>
                                      </p:tavLst>
                                    </p:anim>
                                    <p:anim calcmode="lin" valueType="num">
                                      <p:cBhvr>
                                        <p:cTn id="8" dur="1000" fill="hold"/>
                                        <p:tgtEl>
                                          <p:spTgt spid="1234"/>
                                        </p:tgtEl>
                                        <p:attrNameLst>
                                          <p:attrName>ppt_h</p:attrName>
                                        </p:attrNameLst>
                                      </p:cBhvr>
                                      <p:tavLst>
                                        <p:tav tm="0">
                                          <p:val>
                                            <p:fltVal val="0"/>
                                          </p:val>
                                        </p:tav>
                                        <p:tav tm="100000">
                                          <p:val>
                                            <p:strVal val="#ppt_h"/>
                                          </p:val>
                                        </p:tav>
                                      </p:tavLst>
                                    </p:anim>
                                    <p:anim calcmode="lin" valueType="num">
                                      <p:cBhvr>
                                        <p:cTn id="9" dur="1000" fill="hold"/>
                                        <p:tgtEl>
                                          <p:spTgt spid="1234"/>
                                        </p:tgtEl>
                                        <p:attrNameLst>
                                          <p:attrName>style.rotation</p:attrName>
                                        </p:attrNameLst>
                                      </p:cBhvr>
                                      <p:tavLst>
                                        <p:tav tm="0">
                                          <p:val>
                                            <p:fltVal val="90"/>
                                          </p:val>
                                        </p:tav>
                                        <p:tav tm="100000">
                                          <p:val>
                                            <p:fltVal val="0"/>
                                          </p:val>
                                        </p:tav>
                                      </p:tavLst>
                                    </p:anim>
                                    <p:animEffect transition="in" filter="fade">
                                      <p:cBhvr>
                                        <p:cTn id="10" dur="1000"/>
                                        <p:tgtEl>
                                          <p:spTgt spid="1234"/>
                                        </p:tgtEl>
                                      </p:cBhvr>
                                    </p:animEffect>
                                  </p:childTnLst>
                                </p:cTn>
                              </p:par>
                            </p:childTnLst>
                          </p:cTn>
                        </p:par>
                        <p:par>
                          <p:cTn id="11" fill="hold">
                            <p:stCondLst>
                              <p:cond delay="1000"/>
                            </p:stCondLst>
                            <p:childTnLst>
                              <p:par>
                                <p:cTn id="12" presetID="31" presetClass="entr" presetSubtype="0" fill="hold" grpId="0" nodeType="afterEffect">
                                  <p:stCondLst>
                                    <p:cond delay="0"/>
                                  </p:stCondLst>
                                  <p:childTnLst>
                                    <p:set>
                                      <p:cBhvr>
                                        <p:cTn id="13" dur="1" fill="hold">
                                          <p:stCondLst>
                                            <p:cond delay="0"/>
                                          </p:stCondLst>
                                        </p:cTn>
                                        <p:tgtEl>
                                          <p:spTgt spid="1235">
                                            <p:txEl>
                                              <p:pRg st="0" end="0"/>
                                            </p:txEl>
                                          </p:spTgt>
                                        </p:tgtEl>
                                        <p:attrNameLst>
                                          <p:attrName>style.visibility</p:attrName>
                                        </p:attrNameLst>
                                      </p:cBhvr>
                                      <p:to>
                                        <p:strVal val="visible"/>
                                      </p:to>
                                    </p:set>
                                    <p:anim calcmode="lin" valueType="num">
                                      <p:cBhvr>
                                        <p:cTn id="14" dur="1000" fill="hold"/>
                                        <p:tgtEl>
                                          <p:spTgt spid="1235">
                                            <p:txEl>
                                              <p:pRg st="0" end="0"/>
                                            </p:txEl>
                                          </p:spTgt>
                                        </p:tgtEl>
                                        <p:attrNameLst>
                                          <p:attrName>ppt_w</p:attrName>
                                        </p:attrNameLst>
                                      </p:cBhvr>
                                      <p:tavLst>
                                        <p:tav tm="0">
                                          <p:val>
                                            <p:fltVal val="0"/>
                                          </p:val>
                                        </p:tav>
                                        <p:tav tm="100000">
                                          <p:val>
                                            <p:strVal val="#ppt_w"/>
                                          </p:val>
                                        </p:tav>
                                      </p:tavLst>
                                    </p:anim>
                                    <p:anim calcmode="lin" valueType="num">
                                      <p:cBhvr>
                                        <p:cTn id="15" dur="1000" fill="hold"/>
                                        <p:tgtEl>
                                          <p:spTgt spid="1235">
                                            <p:txEl>
                                              <p:pRg st="0" end="0"/>
                                            </p:txEl>
                                          </p:spTgt>
                                        </p:tgtEl>
                                        <p:attrNameLst>
                                          <p:attrName>ppt_h</p:attrName>
                                        </p:attrNameLst>
                                      </p:cBhvr>
                                      <p:tavLst>
                                        <p:tav tm="0">
                                          <p:val>
                                            <p:fltVal val="0"/>
                                          </p:val>
                                        </p:tav>
                                        <p:tav tm="100000">
                                          <p:val>
                                            <p:strVal val="#ppt_h"/>
                                          </p:val>
                                        </p:tav>
                                      </p:tavLst>
                                    </p:anim>
                                    <p:anim calcmode="lin" valueType="num">
                                      <p:cBhvr>
                                        <p:cTn id="16" dur="1000" fill="hold"/>
                                        <p:tgtEl>
                                          <p:spTgt spid="1235">
                                            <p:txEl>
                                              <p:pRg st="0" end="0"/>
                                            </p:txEl>
                                          </p:spTgt>
                                        </p:tgtEl>
                                        <p:attrNameLst>
                                          <p:attrName>style.rotation</p:attrName>
                                        </p:attrNameLst>
                                      </p:cBhvr>
                                      <p:tavLst>
                                        <p:tav tm="0">
                                          <p:val>
                                            <p:fltVal val="90"/>
                                          </p:val>
                                        </p:tav>
                                        <p:tav tm="100000">
                                          <p:val>
                                            <p:fltVal val="0"/>
                                          </p:val>
                                        </p:tav>
                                      </p:tavLst>
                                    </p:anim>
                                    <p:animEffect transition="in" filter="fade">
                                      <p:cBhvr>
                                        <p:cTn id="17" dur="1000"/>
                                        <p:tgtEl>
                                          <p:spTgt spid="1235">
                                            <p:txEl>
                                              <p:pRg st="0" end="0"/>
                                            </p:txEl>
                                          </p:spTgt>
                                        </p:tgtEl>
                                      </p:cBhvr>
                                    </p:animEffect>
                                  </p:childTnLst>
                                </p:cTn>
                              </p:par>
                            </p:childTnLst>
                          </p:cTn>
                        </p:par>
                        <p:par>
                          <p:cTn id="18" fill="hold">
                            <p:stCondLst>
                              <p:cond delay="2000"/>
                            </p:stCondLst>
                            <p:childTnLst>
                              <p:par>
                                <p:cTn id="19" presetID="31" presetClass="entr" presetSubtype="0" fill="hold" grpId="0" nodeType="afterEffect">
                                  <p:stCondLst>
                                    <p:cond delay="0"/>
                                  </p:stCondLst>
                                  <p:childTnLst>
                                    <p:set>
                                      <p:cBhvr>
                                        <p:cTn id="20" dur="1" fill="hold">
                                          <p:stCondLst>
                                            <p:cond delay="0"/>
                                          </p:stCondLst>
                                        </p:cTn>
                                        <p:tgtEl>
                                          <p:spTgt spid="1235">
                                            <p:txEl>
                                              <p:pRg st="1" end="1"/>
                                            </p:txEl>
                                          </p:spTgt>
                                        </p:tgtEl>
                                        <p:attrNameLst>
                                          <p:attrName>style.visibility</p:attrName>
                                        </p:attrNameLst>
                                      </p:cBhvr>
                                      <p:to>
                                        <p:strVal val="visible"/>
                                      </p:to>
                                    </p:set>
                                    <p:anim calcmode="lin" valueType="num">
                                      <p:cBhvr>
                                        <p:cTn id="21" dur="1000" fill="hold"/>
                                        <p:tgtEl>
                                          <p:spTgt spid="1235">
                                            <p:txEl>
                                              <p:pRg st="1" end="1"/>
                                            </p:txEl>
                                          </p:spTgt>
                                        </p:tgtEl>
                                        <p:attrNameLst>
                                          <p:attrName>ppt_w</p:attrName>
                                        </p:attrNameLst>
                                      </p:cBhvr>
                                      <p:tavLst>
                                        <p:tav tm="0">
                                          <p:val>
                                            <p:fltVal val="0"/>
                                          </p:val>
                                        </p:tav>
                                        <p:tav tm="100000">
                                          <p:val>
                                            <p:strVal val="#ppt_w"/>
                                          </p:val>
                                        </p:tav>
                                      </p:tavLst>
                                    </p:anim>
                                    <p:anim calcmode="lin" valueType="num">
                                      <p:cBhvr>
                                        <p:cTn id="22" dur="1000" fill="hold"/>
                                        <p:tgtEl>
                                          <p:spTgt spid="1235">
                                            <p:txEl>
                                              <p:pRg st="1" end="1"/>
                                            </p:txEl>
                                          </p:spTgt>
                                        </p:tgtEl>
                                        <p:attrNameLst>
                                          <p:attrName>ppt_h</p:attrName>
                                        </p:attrNameLst>
                                      </p:cBhvr>
                                      <p:tavLst>
                                        <p:tav tm="0">
                                          <p:val>
                                            <p:fltVal val="0"/>
                                          </p:val>
                                        </p:tav>
                                        <p:tav tm="100000">
                                          <p:val>
                                            <p:strVal val="#ppt_h"/>
                                          </p:val>
                                        </p:tav>
                                      </p:tavLst>
                                    </p:anim>
                                    <p:anim calcmode="lin" valueType="num">
                                      <p:cBhvr>
                                        <p:cTn id="23" dur="1000" fill="hold"/>
                                        <p:tgtEl>
                                          <p:spTgt spid="1235">
                                            <p:txEl>
                                              <p:pRg st="1" end="1"/>
                                            </p:txEl>
                                          </p:spTgt>
                                        </p:tgtEl>
                                        <p:attrNameLst>
                                          <p:attrName>style.rotation</p:attrName>
                                        </p:attrNameLst>
                                      </p:cBhvr>
                                      <p:tavLst>
                                        <p:tav tm="0">
                                          <p:val>
                                            <p:fltVal val="90"/>
                                          </p:val>
                                        </p:tav>
                                        <p:tav tm="100000">
                                          <p:val>
                                            <p:fltVal val="0"/>
                                          </p:val>
                                        </p:tav>
                                      </p:tavLst>
                                    </p:anim>
                                    <p:animEffect transition="in" filter="fade">
                                      <p:cBhvr>
                                        <p:cTn id="24" dur="1000"/>
                                        <p:tgtEl>
                                          <p:spTgt spid="12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4" grpId="0"/>
      <p:bldP spid="1235" grpId="0" uiExpand="1" build="p"/>
    </p:bldLst>
  </p:timing>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2240</TotalTime>
  <Words>2526</Words>
  <Application>Microsoft Office PowerPoint</Application>
  <PresentationFormat>‫הצגה על המסך (16:9)</PresentationFormat>
  <Paragraphs>377</Paragraphs>
  <Slides>60</Slides>
  <Notes>60</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60</vt:i4>
      </vt:variant>
    </vt:vector>
  </HeadingPairs>
  <TitlesOfParts>
    <vt:vector size="69" baseType="lpstr">
      <vt:lpstr>Livvic Light</vt:lpstr>
      <vt:lpstr>Nunito Light</vt:lpstr>
      <vt:lpstr>Fira Sans Condensed Medium</vt:lpstr>
      <vt:lpstr>Maven Pro</vt:lpstr>
      <vt:lpstr>Arial</vt:lpstr>
      <vt:lpstr>Share Tech</vt:lpstr>
      <vt:lpstr>Advent Pro Medium</vt:lpstr>
      <vt:lpstr>Fira Sans Extra Condensed Medium</vt:lpstr>
      <vt:lpstr>Data Science Consulting by Slidesgo</vt:lpstr>
      <vt:lpstr>DATA SCIENCE Video Games</vt:lpstr>
      <vt:lpstr>DATA SCIENCE PROJECT</vt:lpstr>
      <vt:lpstr>OUR PROCESS</vt:lpstr>
      <vt:lpstr>Research question </vt:lpstr>
      <vt:lpstr>THE RESEARCH QUESTION</vt:lpstr>
      <vt:lpstr>Scraping</vt:lpstr>
      <vt:lpstr>The structure of the information</vt:lpstr>
      <vt:lpstr>How we implemented this:</vt:lpstr>
      <vt:lpstr>61326 × 17</vt:lpstr>
      <vt:lpstr>The results</vt:lpstr>
      <vt:lpstr>The results</vt:lpstr>
      <vt:lpstr>Data handling  </vt:lpstr>
      <vt:lpstr>Handling missing data:</vt:lpstr>
      <vt:lpstr>Handling missing data:</vt:lpstr>
      <vt:lpstr>Handling duplicates:</vt:lpstr>
      <vt:lpstr>Editing data:</vt:lpstr>
      <vt:lpstr>17487 × 14</vt:lpstr>
      <vt:lpstr>מצגת של PowerPoint‏</vt:lpstr>
      <vt:lpstr>EDA</vt:lpstr>
      <vt:lpstr>מצגת של PowerPoint‏</vt:lpstr>
      <vt:lpstr>מצגת של PowerPoint‏</vt:lpstr>
      <vt:lpstr>מצגת של PowerPoint‏</vt:lpstr>
      <vt:lpstr>מצגת של PowerPoint‏</vt:lpstr>
      <vt:lpstr>מצגת של PowerPoint‏</vt:lpstr>
      <vt:lpstr>מצגת של PowerPoint‏</vt:lpstr>
      <vt:lpstr>Years – Hit Games Since the 1990s average sales have been reduced due to increase in games releases every year, And this is the main reason why game chances to be a Hits games have decreased</vt:lpstr>
      <vt:lpstr>The popular month to purchase games is July  July is the month that all high school students go on vacation,   this reason explains the fact that July is the popular month to purchase games</vt:lpstr>
      <vt:lpstr>  Months – Hit Games The months with the most game released are October and November due to the beginning of winter, It also explains why they are the months with the most Non-Hits </vt:lpstr>
      <vt:lpstr>  Consoles – Hit Games The ‘PC’ is the platform with the most games releases – around 2600 games, It also explains why it is the platform with the most non-hits </vt:lpstr>
      <vt:lpstr>Genres – Hit Games The most popular genre is 'Action' with about 3200 released games, this also explains why it is the game with the most Non-Hits</vt:lpstr>
      <vt:lpstr>Since the 1990s average sales have been reduced due to increase in games releases every year, And this is the main reason why game chances to be a Hits games have decreased</vt:lpstr>
      <vt:lpstr>מצגת של PowerPoint‏</vt:lpstr>
      <vt:lpstr>The year with most games received the highest average purchases is 1989</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Machine Learning</vt:lpstr>
      <vt:lpstr>מצגת של PowerPoint‏</vt:lpstr>
      <vt:lpstr>מצגת של PowerPoint‏</vt:lpstr>
      <vt:lpstr>מצגת של PowerPoint‏</vt:lpstr>
      <vt:lpstr>מצגת של PowerPoint‏</vt:lpstr>
      <vt:lpstr>Conclusion</vt:lpstr>
      <vt:lpstr>מצגת של PowerPoint‏</vt:lpstr>
      <vt:lpstr>מצגת של PowerPoint‏</vt:lpstr>
      <vt:lpstr>מצגת של PowerPoint‏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Video Games</dc:title>
  <dc:creator>Eden Ben Meshi</dc:creator>
  <cp:lastModifiedBy>Eden Ben Meshi</cp:lastModifiedBy>
  <cp:revision>28</cp:revision>
  <dcterms:modified xsi:type="dcterms:W3CDTF">2022-05-25T22:50:03Z</dcterms:modified>
</cp:coreProperties>
</file>